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65" r:id="rId4"/>
    <p:sldId id="268" r:id="rId5"/>
    <p:sldId id="270" r:id="rId6"/>
    <p:sldId id="281" r:id="rId7"/>
    <p:sldId id="294" r:id="rId8"/>
    <p:sldId id="269" r:id="rId9"/>
    <p:sldId id="280" r:id="rId10"/>
    <p:sldId id="296" r:id="rId11"/>
    <p:sldId id="293" r:id="rId12"/>
    <p:sldId id="295" r:id="rId13"/>
    <p:sldId id="273" r:id="rId14"/>
    <p:sldId id="266" r:id="rId15"/>
    <p:sldId id="282" r:id="rId16"/>
    <p:sldId id="305" r:id="rId17"/>
    <p:sldId id="283" r:id="rId18"/>
    <p:sldId id="274" r:id="rId19"/>
    <p:sldId id="271" r:id="rId20"/>
    <p:sldId id="304" r:id="rId21"/>
    <p:sldId id="291" r:id="rId22"/>
    <p:sldId id="287" r:id="rId23"/>
    <p:sldId id="288" r:id="rId24"/>
    <p:sldId id="300" r:id="rId25"/>
    <p:sldId id="297" r:id="rId26"/>
    <p:sldId id="302" r:id="rId27"/>
    <p:sldId id="298" r:id="rId28"/>
    <p:sldId id="303" r:id="rId29"/>
    <p:sldId id="301" r:id="rId30"/>
    <p:sldId id="299" r:id="rId31"/>
    <p:sldId id="290" r:id="rId32"/>
    <p:sldId id="306" r:id="rId33"/>
    <p:sldId id="276" r:id="rId34"/>
    <p:sldId id="267" r:id="rId35"/>
    <p:sldId id="278" r:id="rId36"/>
    <p:sldId id="286" r:id="rId37"/>
    <p:sldId id="307" r:id="rId38"/>
    <p:sldId id="285" r:id="rId39"/>
    <p:sldId id="26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5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8" autoAdjust="0"/>
    <p:restoredTop sz="90174" autoAdjust="0"/>
  </p:normalViewPr>
  <p:slideViewPr>
    <p:cSldViewPr>
      <p:cViewPr>
        <p:scale>
          <a:sx n="100" d="100"/>
          <a:sy n="100" d="100"/>
        </p:scale>
        <p:origin x="-211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42341-5DBA-4E2D-952E-7FFED7B55F8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D6502-AEE0-4B35-BCB2-8C1FE8520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5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www.csunconference.org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www.csun.edu</a:t>
            </a:r>
            <a:r>
              <a:rPr lang="en-US" dirty="0" smtClean="0"/>
              <a:t>/cod/conference/2014/sessions/</a:t>
            </a:r>
            <a:r>
              <a:rPr lang="en-US" dirty="0" err="1" smtClean="0"/>
              <a:t>index.php</a:t>
            </a:r>
            <a:r>
              <a:rPr lang="en-US" dirty="0" smtClean="0"/>
              <a:t>/public/presentations/view/211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6502-AEE0-4B35-BCB2-8C1FE8520A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74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demo.agektmr.com</a:t>
            </a:r>
            <a:r>
              <a:rPr lang="en-US" dirty="0" smtClean="0"/>
              <a:t>/dialog/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6502-AEE0-4B35-BCB2-8C1FE8520AE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69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6502-AEE0-4B35-BCB2-8C1FE8520A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95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6502-AEE0-4B35-BCB2-8C1FE8520A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audience</a:t>
            </a:r>
            <a:r>
              <a:rPr lang="en-US" baseline="0" dirty="0" smtClean="0"/>
              <a:t> for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6502-AEE0-4B35-BCB2-8C1FE8520A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http://www.w3.org/TR/</a:t>
            </a:r>
            <a:r>
              <a:rPr lang="en-US" dirty="0" err="1" smtClean="0"/>
              <a:t>wai</a:t>
            </a:r>
            <a:r>
              <a:rPr lang="en-US" dirty="0" smtClean="0"/>
              <a:t>-aria/</a:t>
            </a:r>
            <a:r>
              <a:rPr lang="en-US" dirty="0" err="1" smtClean="0"/>
              <a:t>roles#dialog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http://www.w3.org/TR/</a:t>
            </a:r>
            <a:r>
              <a:rPr lang="en-US" dirty="0" err="1" smtClean="0"/>
              <a:t>wai</a:t>
            </a:r>
            <a:r>
              <a:rPr lang="en-US" dirty="0" smtClean="0"/>
              <a:t>-aria/</a:t>
            </a:r>
            <a:r>
              <a:rPr lang="en-US" dirty="0" err="1" smtClean="0"/>
              <a:t>roles#alertdialog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6502-AEE0-4B35-BCB2-8C1FE8520A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6502-AEE0-4B35-BCB2-8C1FE8520A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6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hanshillen.github.io</a:t>
            </a:r>
            <a:r>
              <a:rPr lang="en-US" dirty="0" smtClean="0"/>
              <a:t>/</a:t>
            </a:r>
            <a:r>
              <a:rPr lang="en-US" dirty="0" err="1" smtClean="0"/>
              <a:t>jqtest</a:t>
            </a:r>
            <a:r>
              <a:rPr lang="en-US" dirty="0" smtClean="0"/>
              <a:t>/#</a:t>
            </a:r>
            <a:r>
              <a:rPr lang="en-US" dirty="0" err="1" smtClean="0"/>
              <a:t>goto_dialog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6502-AEE0-4B35-BCB2-8C1FE8520A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44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paypal</a:t>
            </a:r>
            <a:r>
              <a:rPr lang="en-US" dirty="0" smtClean="0"/>
              <a:t>/bootstrap-accessibility-plugin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6502-AEE0-4B35-BCB2-8C1FE8520A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63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only message and button, use </a:t>
            </a:r>
            <a:r>
              <a:rPr lang="en-US" sz="1200" dirty="0" err="1" smtClean="0"/>
              <a:t>alertdialog</a:t>
            </a:r>
            <a:r>
              <a:rPr lang="en-US" sz="12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6502-AEE0-4B35-BCB2-8C1FE8520A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74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http://www.w3.org/html/</a:t>
            </a:r>
            <a:r>
              <a:rPr lang="en-US" dirty="0" err="1" smtClean="0"/>
              <a:t>wg</a:t>
            </a:r>
            <a:r>
              <a:rPr lang="en-US" dirty="0" smtClean="0"/>
              <a:t>/drafts/html/master/</a:t>
            </a:r>
            <a:r>
              <a:rPr lang="en-US" dirty="0" err="1" smtClean="0"/>
              <a:t>interactive-elements.html#the-dialog-element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D6502-AEE0-4B35-BCB2-8C1FE8520A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6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1166" y="2913681"/>
            <a:ext cx="6116122" cy="1049428"/>
          </a:xfrm>
        </p:spPr>
        <p:txBody>
          <a:bodyPr anchor="t">
            <a:normAutofit/>
          </a:bodyPr>
          <a:lstStyle>
            <a:lvl1pPr algn="l">
              <a:defRPr lang="en-US" sz="2800" kern="1200" cap="all" baseline="0" dirty="0" smtClean="0">
                <a:solidFill>
                  <a:srgbClr val="00457C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type your one or two  headline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24964" y="3975588"/>
            <a:ext cx="6120574" cy="369332"/>
          </a:xfrm>
        </p:spPr>
        <p:txBody>
          <a:bodyPr anchor="t"/>
          <a:lstStyle>
            <a:lvl1pPr marL="0" indent="0" algn="l">
              <a:buNone/>
              <a:defRPr lang="en-US" sz="1800" kern="1200" baseline="0" dirty="0" smtClean="0">
                <a:solidFill>
                  <a:srgbClr val="0079C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Type your subhead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7878"/>
            <a:ext cx="4818201" cy="11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0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65889" y="3138927"/>
            <a:ext cx="5731931" cy="954107"/>
          </a:xfrm>
        </p:spPr>
        <p:txBody>
          <a:bodyPr anchor="t"/>
          <a:lstStyle>
            <a:lvl1pPr algn="l">
              <a:defRPr lang="en-US" sz="2800" kern="1200" cap="all" baseline="0" dirty="0" smtClean="0">
                <a:solidFill>
                  <a:srgbClr val="00457C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add one or</a:t>
            </a:r>
            <a:br>
              <a:rPr lang="en-US" dirty="0" smtClean="0"/>
            </a:br>
            <a:r>
              <a:rPr lang="en-US" dirty="0" smtClean="0"/>
              <a:t>two lined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3104562" y="4127502"/>
            <a:ext cx="5693258" cy="338554"/>
          </a:xfrm>
        </p:spPr>
        <p:txBody>
          <a:bodyPr anchor="t"/>
          <a:lstStyle>
            <a:lvl1pPr marL="0" indent="0">
              <a:buNone/>
              <a:defRPr lang="en-US" sz="1600" kern="1200" baseline="0" smtClean="0">
                <a:solidFill>
                  <a:srgbClr val="0079C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" y="3251365"/>
            <a:ext cx="2912312" cy="800330"/>
          </a:xfrm>
          <a:prstGeom prst="rect">
            <a:avLst/>
          </a:prstGeom>
        </p:spPr>
      </p:pic>
      <p:sp>
        <p:nvSpPr>
          <p:cNvPr id="9" name="Footer Placeholder 5"/>
          <p:cNvSpPr txBox="1">
            <a:spLocks/>
          </p:cNvSpPr>
          <p:nvPr userDrawn="1"/>
        </p:nvSpPr>
        <p:spPr>
          <a:xfrm>
            <a:off x="457200" y="6305550"/>
            <a:ext cx="342899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Copyright © 1999-2014 PayPal. All rights reserved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657600" y="6400800"/>
            <a:ext cx="18288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E18B829A-4AC2-49A0-8EC1-C468AA672A10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marL="0" marR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kern="1200" cap="all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888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5"/>
          <p:cNvSpPr txBox="1">
            <a:spLocks/>
          </p:cNvSpPr>
          <p:nvPr/>
        </p:nvSpPr>
        <p:spPr>
          <a:xfrm>
            <a:off x="457200" y="6305550"/>
            <a:ext cx="342899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Copyright © 1999-2014 PayPal. All rights reserved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72680" y="246238"/>
            <a:ext cx="6487440" cy="46166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rgbClr val="00457C"/>
                </a:solidFill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1698927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342900" indent="-342900">
              <a:buFont typeface="Arial"/>
              <a:buChar char="•"/>
              <a:defRPr b="0" i="0">
                <a:solidFill>
                  <a:srgbClr val="212121"/>
                </a:solidFill>
              </a:defRPr>
            </a:lvl2pPr>
            <a:lvl3pPr marL="519113" indent="-122238">
              <a:buClr>
                <a:srgbClr val="212121"/>
              </a:buClr>
              <a:buFont typeface="Arial"/>
              <a:buChar char="•"/>
              <a:defRPr b="0" i="0">
                <a:solidFill>
                  <a:srgbClr val="212121"/>
                </a:solidFill>
              </a:defRPr>
            </a:lvl3pPr>
            <a:lvl4pPr marL="742950" indent="-173038">
              <a:buClr>
                <a:srgbClr val="212121"/>
              </a:buClr>
              <a:buFont typeface="Arial"/>
              <a:buChar char="•"/>
              <a:defRPr b="0" i="0">
                <a:solidFill>
                  <a:srgbClr val="212121"/>
                </a:solidFill>
              </a:defRPr>
            </a:lvl4pPr>
            <a:lvl5pPr marL="915988" indent="-171450">
              <a:buClr>
                <a:srgbClr val="212121"/>
              </a:buClr>
              <a:buFont typeface="Arial"/>
              <a:buChar char="•"/>
              <a:defRPr b="0" i="0"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30"/>
            <a:ext cx="2057400" cy="7493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3657600" y="6400800"/>
            <a:ext cx="18288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E18B829A-4AC2-49A0-8EC1-C468AA672A10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marL="0" marR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kern="1200" cap="all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334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624" y="241977"/>
            <a:ext cx="71151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62" y="1062562"/>
            <a:ext cx="6550637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46826" y="6306375"/>
            <a:ext cx="126999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rgbClr val="717074"/>
                </a:solidFill>
              </a:defRPr>
            </a:lvl1pPr>
          </a:lstStyle>
          <a:p>
            <a:fld id="{2CACFFF6-AED6-40BA-821F-11C54394FD0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57299" y="6305550"/>
            <a:ext cx="2667002" cy="365125"/>
          </a:xfrm>
          <a:prstGeom prst="rect">
            <a:avLst/>
          </a:prstGeom>
        </p:spPr>
        <p:txBody>
          <a:bodyPr anchor="ctr"/>
          <a:lstStyle>
            <a:lvl1pPr>
              <a:defRPr lang="en-US" sz="1000" kern="1200" dirty="0" smtClean="0">
                <a:solidFill>
                  <a:srgbClr val="717074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573522" y="6380507"/>
            <a:ext cx="2256154" cy="32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2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algn="l" defTabSz="457200" rtl="0" eaLnBrk="1" latinLnBrk="0" hangingPunct="1">
        <a:spcBef>
          <a:spcPct val="0"/>
        </a:spcBef>
        <a:buNone/>
        <a:defRPr lang="en-US" sz="2800" b="1" kern="1200" cap="all" baseline="0">
          <a:solidFill>
            <a:srgbClr val="00457C"/>
          </a:solidFill>
          <a:latin typeface="Arial"/>
          <a:ea typeface="+mn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lang="en-US" sz="1800" kern="1200" dirty="0" smtClean="0">
          <a:solidFill>
            <a:srgbClr val="212121"/>
          </a:solidFill>
          <a:latin typeface="Arial"/>
          <a:ea typeface="+mn-ea"/>
          <a:cs typeface="Arial"/>
        </a:defRPr>
      </a:lvl1pPr>
      <a:lvl2pPr marL="342900" indent="-342900" algn="l" defTabSz="457200" rtl="0" eaLnBrk="1" latinLnBrk="0" hangingPunct="1">
        <a:spcBef>
          <a:spcPct val="20000"/>
        </a:spcBef>
        <a:buSzPct val="120000"/>
        <a:buFont typeface="Arial"/>
        <a:buChar char="•"/>
        <a:defRPr lang="en-US" sz="1800" b="0" kern="1200" dirty="0" smtClean="0">
          <a:solidFill>
            <a:srgbClr val="212121"/>
          </a:solidFill>
          <a:latin typeface="Arial"/>
          <a:ea typeface="+mn-ea"/>
          <a:cs typeface="Arial"/>
        </a:defRPr>
      </a:lvl2pPr>
      <a:lvl3pPr marL="512763" indent="-114300" algn="l" defTabSz="744538" rtl="0" eaLnBrk="1" latinLnBrk="0" hangingPunct="1">
        <a:spcBef>
          <a:spcPct val="20000"/>
        </a:spcBef>
        <a:buFont typeface="Arial"/>
        <a:buChar char="•"/>
        <a:defRPr lang="en-US" sz="1800" kern="1200" dirty="0" smtClean="0">
          <a:solidFill>
            <a:srgbClr val="212121"/>
          </a:solidFill>
          <a:latin typeface="Arial"/>
          <a:ea typeface="+mn-ea"/>
          <a:cs typeface="Arial"/>
        </a:defRPr>
      </a:lvl3pPr>
      <a:lvl4pPr marL="741363" indent="-171450" algn="l" defTabSz="457200" rtl="0" eaLnBrk="1" latinLnBrk="0" hangingPunct="1">
        <a:spcBef>
          <a:spcPct val="20000"/>
        </a:spcBef>
        <a:buFont typeface="Arial"/>
        <a:buChar char="•"/>
        <a:defRPr lang="en-US" sz="1800" kern="1200" dirty="0" smtClean="0">
          <a:solidFill>
            <a:srgbClr val="212121"/>
          </a:solidFill>
          <a:latin typeface="Arial"/>
          <a:ea typeface="+mn-ea"/>
          <a:cs typeface="Arial"/>
        </a:defRPr>
      </a:lvl4pPr>
      <a:lvl5pPr marL="915988" indent="-171450" algn="l" defTabSz="457200" rtl="0" eaLnBrk="1" latinLnBrk="0" hangingPunct="1">
        <a:spcBef>
          <a:spcPct val="20000"/>
        </a:spcBef>
        <a:buFont typeface="Arial"/>
        <a:buChar char="•"/>
        <a:defRPr lang="en-US" sz="1800" kern="1200" dirty="0">
          <a:solidFill>
            <a:srgbClr val="21212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ychirp.org/tools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b.tt/nhOW4nyw" TargetMode="External"/><Relationship Id="rId3" Type="http://schemas.openxmlformats.org/officeDocument/2006/relationships/hyperlink" Target="http://bit.ly/1ixv41E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mzl.la/1ixouZ9" TargetMode="Externa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paypal.github.io/bootstrap-accessibility-plugin/demo.html%23modals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ui.com/dialog/" TargetMode="External"/><Relationship Id="rId4" Type="http://schemas.openxmlformats.org/officeDocument/2006/relationships/hyperlink" Target="http://jquerymobile.com/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yuilibrary.com/yui/docs/panel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gE6EFd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updates.html5rocks.com/tag/dialog" TargetMode="External"/><Relationship Id="rId4" Type="http://schemas.openxmlformats.org/officeDocument/2006/relationships/hyperlink" Target="http://demo.agektmr.com/dialog/" TargetMode="External"/><Relationship Id="rId5" Type="http://schemas.openxmlformats.org/officeDocument/2006/relationships/hyperlink" Target="http://codepen.io/stevef/pen/vDsfz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gE71iP" TargetMode="External"/><Relationship Id="rId4" Type="http://schemas.openxmlformats.org/officeDocument/2006/relationships/hyperlink" Target="http://bit.ly/1ixzOVh" TargetMode="External"/><Relationship Id="rId5" Type="http://schemas.openxmlformats.org/officeDocument/2006/relationships/hyperlink" Target="http://mzl.la/1ixzTIk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it.ly/1ixzIg6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n.wikipedia.org/wiki/Modal_window" TargetMode="External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WAI/PF/aria-practices/%23dialog_modal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1166" y="2913681"/>
            <a:ext cx="6324234" cy="1049428"/>
          </a:xfrm>
        </p:spPr>
        <p:txBody>
          <a:bodyPr>
            <a:noAutofit/>
          </a:bodyPr>
          <a:lstStyle/>
          <a:p>
            <a:r>
              <a:rPr lang="en-US" dirty="0"/>
              <a:t>Developing a Web Accessible Modal Dialog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4964" y="3975588"/>
            <a:ext cx="6120574" cy="1508105"/>
          </a:xfrm>
        </p:spPr>
        <p:txBody>
          <a:bodyPr/>
          <a:lstStyle/>
          <a:p>
            <a:r>
              <a:rPr lang="en-US" sz="2000" dirty="0"/>
              <a:t>b</a:t>
            </a:r>
            <a:r>
              <a:rPr lang="en-US" sz="2000" dirty="0" smtClean="0"/>
              <a:t>y Dennis Lembree, PayPal</a:t>
            </a:r>
          </a:p>
          <a:p>
            <a:r>
              <a:rPr lang="en-US" sz="2000" dirty="0" smtClean="0"/>
              <a:t>CSUN14</a:t>
            </a:r>
          </a:p>
          <a:p>
            <a:r>
              <a:rPr lang="en-US" sz="2000" dirty="0" smtClean="0"/>
              <a:t>San Diego, CA</a:t>
            </a:r>
            <a:endParaRPr lang="en-US" sz="2000" dirty="0"/>
          </a:p>
          <a:p>
            <a:r>
              <a:rPr lang="en-US" sz="2000" dirty="0"/>
              <a:t>Thursday, March </a:t>
            </a:r>
            <a:r>
              <a:rPr lang="en-US" sz="2000" dirty="0" smtClean="0"/>
              <a:t>20, 2014</a:t>
            </a:r>
            <a:endParaRPr lang="en-US" sz="2000" dirty="0"/>
          </a:p>
        </p:txBody>
      </p:sp>
      <p:pic>
        <p:nvPicPr>
          <p:cNvPr id="4" name="Picture 6" descr="http://chnm2011.thatcamp.org/files/2011/05/accessibility_logo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43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modal Dialog?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707886"/>
          </a:xfrm>
        </p:spPr>
        <p:txBody>
          <a:bodyPr/>
          <a:lstStyle/>
          <a:p>
            <a:r>
              <a:rPr lang="en-US" sz="2000" dirty="0" smtClean="0"/>
              <a:t>A specific kind of modal dialog is the </a:t>
            </a:r>
            <a:r>
              <a:rPr lang="en-US" sz="2000" b="1" dirty="0" err="1" smtClean="0"/>
              <a:t>alertdialog</a:t>
            </a:r>
            <a:r>
              <a:rPr lang="en-US" sz="2000" dirty="0" smtClean="0"/>
              <a:t>, that is used to convey a short message to the user.</a:t>
            </a:r>
          </a:p>
        </p:txBody>
      </p:sp>
      <p:pic>
        <p:nvPicPr>
          <p:cNvPr id="4" name="Picture 3" title="screen shot of alert dialo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2497328"/>
            <a:ext cx="5384800" cy="34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1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modal Dialog?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769441"/>
          </a:xfrm>
        </p:spPr>
        <p:txBody>
          <a:bodyPr/>
          <a:lstStyle/>
          <a:p>
            <a:r>
              <a:rPr lang="en-US" sz="2000" dirty="0" smtClean="0"/>
              <a:t>Modal, dialog or </a:t>
            </a:r>
            <a:r>
              <a:rPr lang="en-US" sz="2000" dirty="0" err="1" smtClean="0"/>
              <a:t>flyout</a:t>
            </a:r>
            <a:r>
              <a:rPr lang="en-US" sz="2000" dirty="0" smtClean="0"/>
              <a:t>?</a:t>
            </a:r>
            <a:endParaRPr lang="en-US" sz="2000" dirty="0"/>
          </a:p>
          <a:p>
            <a:endParaRPr lang="en-US" sz="2000" dirty="0" smtClean="0"/>
          </a:p>
        </p:txBody>
      </p:sp>
      <p:pic>
        <p:nvPicPr>
          <p:cNvPr id="4" name="Picture 3" title="screen shot of flyout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1"/>
          <a:stretch/>
        </p:blipFill>
        <p:spPr>
          <a:xfrm>
            <a:off x="609600" y="1981200"/>
            <a:ext cx="5635507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4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modal Dialog?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2985433"/>
          </a:xfrm>
        </p:spPr>
        <p:txBody>
          <a:bodyPr/>
          <a:lstStyle/>
          <a:p>
            <a:r>
              <a:rPr lang="en-US" sz="2000" b="1" dirty="0" err="1" smtClean="0"/>
              <a:t>Flyouts</a:t>
            </a:r>
            <a:r>
              <a:rPr lang="en-US" sz="2000" dirty="0" smtClean="0"/>
              <a:t> should have same functionality as modals except: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Clicking outside of </a:t>
            </a:r>
            <a:r>
              <a:rPr lang="en-US" sz="2000" dirty="0" err="1" smtClean="0"/>
              <a:t>flyout</a:t>
            </a:r>
            <a:r>
              <a:rPr lang="en-US" sz="2000" dirty="0" smtClean="0"/>
              <a:t> should close the </a:t>
            </a:r>
            <a:r>
              <a:rPr lang="en-US" sz="2000" dirty="0" err="1" smtClean="0"/>
              <a:t>flyout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Clicking outside of modal window does nothing.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Some folks say </a:t>
            </a:r>
            <a:r>
              <a:rPr lang="en-US" sz="2000" dirty="0" err="1" smtClean="0"/>
              <a:t>flyouts</a:t>
            </a:r>
            <a:r>
              <a:rPr lang="en-US" sz="2000" dirty="0" smtClean="0"/>
              <a:t> are non-modal (focus not held).</a:t>
            </a:r>
          </a:p>
          <a:p>
            <a:r>
              <a:rPr lang="en-US" sz="2000" dirty="0" smtClean="0"/>
              <a:t>I disagree, they should be </a:t>
            </a:r>
            <a:r>
              <a:rPr lang="en-US" sz="2000" dirty="0" smtClean="0"/>
              <a:t>modal (focus held).</a:t>
            </a: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4521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7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889" y="3138927"/>
            <a:ext cx="5731931" cy="523220"/>
          </a:xfrm>
        </p:spPr>
        <p:txBody>
          <a:bodyPr/>
          <a:lstStyle/>
          <a:p>
            <a:r>
              <a:rPr lang="en-US" dirty="0" smtClean="0"/>
              <a:t>Interaction 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5472418" cy="384720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W</a:t>
            </a:r>
            <a:r>
              <a:rPr lang="en-US" sz="2000" dirty="0" smtClean="0"/>
              <a:t>hen opening, </a:t>
            </a:r>
            <a:r>
              <a:rPr lang="en-US" sz="2000" b="1" dirty="0" smtClean="0"/>
              <a:t>focus is set within modal </a:t>
            </a:r>
            <a:r>
              <a:rPr lang="en-US" sz="2000" dirty="0" smtClean="0"/>
              <a:t>(where to focus depends on content and level of support)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/>
              <a:t>Tab key</a:t>
            </a:r>
            <a:r>
              <a:rPr lang="en-US" sz="2000" dirty="0" smtClean="0"/>
              <a:t>: 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sz="2000" dirty="0" smtClean="0"/>
              <a:t>focuses elements</a:t>
            </a:r>
            <a:r>
              <a:rPr lang="en-US" sz="2000" dirty="0"/>
              <a:t> </a:t>
            </a:r>
            <a:r>
              <a:rPr lang="en-US" sz="2000" dirty="0" smtClean="0"/>
              <a:t>within modal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sz="2000" dirty="0" smtClean="0"/>
              <a:t>focus must </a:t>
            </a:r>
            <a:r>
              <a:rPr lang="en-US" sz="2000" dirty="0"/>
              <a:t>be held within the dialog until it is cancelled or </a:t>
            </a:r>
            <a:r>
              <a:rPr lang="en-US" sz="2000" dirty="0" smtClean="0"/>
              <a:t>submitted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/>
              <a:t>Escape key</a:t>
            </a:r>
            <a:r>
              <a:rPr lang="en-US" sz="2000" dirty="0" smtClean="0">
                <a:sym typeface="Wingdings"/>
              </a:rPr>
              <a:t> (</a:t>
            </a:r>
            <a:r>
              <a:rPr lang="en-US" sz="2000" dirty="0" smtClean="0"/>
              <a:t>and close button)</a:t>
            </a:r>
            <a:endParaRPr lang="en-US" sz="2000" dirty="0"/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sz="2000" dirty="0" smtClean="0"/>
              <a:t>closes </a:t>
            </a:r>
            <a:r>
              <a:rPr lang="en-US" sz="2000" dirty="0"/>
              <a:t>the modal </a:t>
            </a:r>
            <a:r>
              <a:rPr lang="en-US" sz="2000" dirty="0" smtClean="0"/>
              <a:t>window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sz="2000" dirty="0"/>
              <a:t>f</a:t>
            </a:r>
            <a:r>
              <a:rPr lang="en-US" sz="2000" dirty="0" smtClean="0"/>
              <a:t>ocus </a:t>
            </a:r>
            <a:r>
              <a:rPr lang="en-US" sz="2000" dirty="0"/>
              <a:t>is set back to the element from where the customer clicked/</a:t>
            </a:r>
            <a:r>
              <a:rPr lang="en-US" sz="2000" dirty="0" smtClean="0"/>
              <a:t>entered</a:t>
            </a:r>
            <a:endParaRPr lang="en-US" sz="2000" dirty="0"/>
          </a:p>
        </p:txBody>
      </p:sp>
      <p:pic>
        <p:nvPicPr>
          <p:cNvPr id="8" name="Picture 7" title="photo of tab ke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858" y="1447800"/>
            <a:ext cx="2971800" cy="190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4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5715000"/>
            <a:ext cx="8274356" cy="400110"/>
          </a:xfrm>
        </p:spPr>
        <p:txBody>
          <a:bodyPr/>
          <a:lstStyle/>
          <a:p>
            <a:r>
              <a:rPr lang="en-US" sz="2000" dirty="0" err="1" smtClean="0"/>
              <a:t>WebAIM</a:t>
            </a:r>
            <a:r>
              <a:rPr lang="en-US" sz="2000" dirty="0" smtClean="0"/>
              <a:t> modal diagram</a:t>
            </a:r>
          </a:p>
        </p:txBody>
      </p:sp>
      <p:pic>
        <p:nvPicPr>
          <p:cNvPr id="4" name="Picture 3" title="WebAIM modal diagram - displays info from previous slid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"/>
            <a:ext cx="916047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7225018" cy="2185214"/>
          </a:xfrm>
        </p:spPr>
        <p:txBody>
          <a:bodyPr/>
          <a:lstStyle/>
          <a:p>
            <a:r>
              <a:rPr lang="en-US" sz="2000" dirty="0" smtClean="0"/>
              <a:t>Debatable: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Modal </a:t>
            </a:r>
            <a:r>
              <a:rPr lang="en-US" sz="2000" dirty="0"/>
              <a:t>windows are not moveable and cannot be dragged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Clicking outside of modal window does nothing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On what element to focus when opening also depends on use case.</a:t>
            </a:r>
          </a:p>
          <a:p>
            <a:endParaRPr lang="en-US" sz="2000" dirty="0"/>
          </a:p>
        </p:txBody>
      </p:sp>
      <p:pic>
        <p:nvPicPr>
          <p:cNvPr id="6" name="Picture 5" title="thinking face carto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6" y="3581400"/>
            <a:ext cx="1567168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4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1508105"/>
          </a:xfrm>
        </p:spPr>
        <p:txBody>
          <a:bodyPr/>
          <a:lstStyle/>
          <a:p>
            <a:r>
              <a:rPr lang="en-US" sz="2000" dirty="0" smtClean="0"/>
              <a:t>DEMO</a:t>
            </a:r>
          </a:p>
          <a:p>
            <a:r>
              <a:rPr lang="en-US" sz="2000" dirty="0" smtClean="0"/>
              <a:t>Easy Chirp 2</a:t>
            </a:r>
          </a:p>
          <a:p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://www.easychirp.org/</a:t>
            </a:r>
            <a:r>
              <a:rPr lang="en-US" sz="2000" dirty="0" smtClean="0">
                <a:hlinkClick r:id="rId3"/>
              </a:rPr>
              <a:t>tools</a:t>
            </a: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4" name="Picture 3" title="Screen shot of Easy Chirp modal dialog (go to user)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9" y="2693813"/>
            <a:ext cx="6827573" cy="3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7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889" y="3138927"/>
            <a:ext cx="5731931" cy="523220"/>
          </a:xfrm>
        </p:spPr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6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769441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As always, use best practices such as semantic markup.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Recommend </a:t>
            </a:r>
            <a:r>
              <a:rPr lang="en-US" sz="2000" dirty="0"/>
              <a:t>progressive enhancement, to what level is up to </a:t>
            </a:r>
            <a:r>
              <a:rPr lang="en-US" sz="2000" dirty="0" smtClean="0"/>
              <a:t>you.</a:t>
            </a:r>
          </a:p>
        </p:txBody>
      </p:sp>
      <p:pic>
        <p:nvPicPr>
          <p:cNvPr id="4" name="Picture 2" descr="HTML for content, CSS for presentation, JavaScript for behavior, and ARIA for accessibility." title="M&amp;M peanut analogy of 4 layers of web dev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362200"/>
            <a:ext cx="7239000" cy="394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2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4031873"/>
          </a:xfrm>
        </p:spPr>
        <p:txBody>
          <a:bodyPr numCol="2"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About me and you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What's a modal dialog?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Interaction Patterns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Code</a:t>
            </a:r>
            <a:endParaRPr lang="en-US" sz="2000" dirty="0"/>
          </a:p>
          <a:p>
            <a:pPr marL="685800" lvl="1">
              <a:buSzPct val="100000"/>
            </a:pPr>
            <a:r>
              <a:rPr lang="en-US" sz="2000" dirty="0" smtClean="0"/>
              <a:t>HTML, ARIA, CSS, JavaScript</a:t>
            </a:r>
            <a:endParaRPr lang="en-US" sz="2000" dirty="0"/>
          </a:p>
          <a:p>
            <a:pPr marL="685800" lvl="1">
              <a:buSzPct val="100000"/>
            </a:pPr>
            <a:r>
              <a:rPr lang="en-US" sz="2000" dirty="0" smtClean="0"/>
              <a:t>Demo</a:t>
            </a:r>
          </a:p>
          <a:p>
            <a:pPr marL="685800" lvl="1">
              <a:buSzPct val="100000"/>
            </a:pPr>
            <a:r>
              <a:rPr lang="en-US" sz="2000" dirty="0" smtClean="0"/>
              <a:t>Libraries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Last Thoughts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Further Reading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Questions</a:t>
            </a:r>
          </a:p>
        </p:txBody>
      </p:sp>
      <p:pic>
        <p:nvPicPr>
          <p:cNvPr id="6" name="Picture 5" title="checkli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91" y="1447800"/>
            <a:ext cx="2030809" cy="16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2554545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Relevant ARIA attributes: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sz="2000" dirty="0"/>
              <a:t>r</a:t>
            </a:r>
            <a:r>
              <a:rPr lang="en-US" sz="2000" dirty="0" smtClean="0"/>
              <a:t>oles: dialog</a:t>
            </a:r>
            <a:r>
              <a:rPr lang="en-US" sz="2000" dirty="0"/>
              <a:t>, </a:t>
            </a:r>
            <a:r>
              <a:rPr lang="en-US" sz="2000" dirty="0" err="1" smtClean="0"/>
              <a:t>alertdialog</a:t>
            </a:r>
            <a:r>
              <a:rPr lang="en-US" sz="2000" dirty="0" smtClean="0"/>
              <a:t>, button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ria-label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ria-</a:t>
            </a:r>
            <a:r>
              <a:rPr lang="en-US" sz="2000" dirty="0" err="1" smtClean="0"/>
              <a:t>describedby</a:t>
            </a:r>
            <a:endParaRPr lang="en-US" sz="2000" dirty="0" smtClean="0"/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ria-</a:t>
            </a:r>
            <a:r>
              <a:rPr lang="en-US" sz="2000" dirty="0" err="1" smtClean="0"/>
              <a:t>labelledby</a:t>
            </a:r>
            <a:endParaRPr lang="en-US" sz="2000" dirty="0" smtClean="0"/>
          </a:p>
          <a:p>
            <a:pPr marL="285750" indent="-285750">
              <a:buSzPct val="100000"/>
              <a:buFont typeface="Arial" pitchFamily="34" charset="0"/>
              <a:buChar char="•"/>
            </a:pPr>
            <a:r>
              <a:rPr lang="en-US" sz="2000" dirty="0"/>
              <a:t>Do not use CSS-only techniques mainly because you can’t manage focus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9624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37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-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4081117"/>
          </a:xfrm>
        </p:spPr>
        <p:txBody>
          <a:bodyPr/>
          <a:lstStyle/>
          <a:p>
            <a:r>
              <a:rPr lang="en-US" sz="1600" dirty="0" smtClean="0">
                <a:latin typeface="Courier"/>
                <a:cs typeface="Courier"/>
              </a:rPr>
              <a:t>&lt;</a:t>
            </a:r>
            <a:r>
              <a:rPr lang="en-US" sz="1600" dirty="0">
                <a:latin typeface="Courier"/>
                <a:cs typeface="Courier"/>
              </a:rPr>
              <a:t>p&gt;&lt;a </a:t>
            </a:r>
            <a:r>
              <a:rPr lang="en-US" sz="1600" dirty="0" err="1">
                <a:latin typeface="Courier"/>
                <a:cs typeface="Courier"/>
              </a:rPr>
              <a:t>href</a:t>
            </a:r>
            <a:r>
              <a:rPr lang="en-US" sz="1600" dirty="0">
                <a:latin typeface="Courier"/>
                <a:cs typeface="Courier"/>
              </a:rPr>
              <a:t>="#search" class="</a:t>
            </a:r>
            <a:r>
              <a:rPr lang="en-US" sz="1600" dirty="0" err="1" smtClean="0">
                <a:latin typeface="Courier"/>
                <a:cs typeface="Courier"/>
              </a:rPr>
              <a:t>openModal</a:t>
            </a:r>
            <a:r>
              <a:rPr lang="en-US" sz="1600" dirty="0">
                <a:latin typeface="Courier"/>
                <a:cs typeface="Courier"/>
              </a:rPr>
              <a:t>"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latin typeface="Courier"/>
                <a:cs typeface="Courier"/>
              </a:rPr>
              <a:t>role=</a:t>
            </a:r>
            <a:r>
              <a:rPr lang="en-US" sz="1600" b="1" dirty="0">
                <a:latin typeface="Courier"/>
                <a:cs typeface="Courier"/>
              </a:rPr>
              <a:t>"</a:t>
            </a:r>
            <a:r>
              <a:rPr lang="en-US" sz="1600" b="1" dirty="0" smtClean="0">
                <a:latin typeface="Courier"/>
                <a:cs typeface="Courier"/>
              </a:rPr>
              <a:t>button</a:t>
            </a:r>
            <a:r>
              <a:rPr lang="en-US" sz="1600" b="1" dirty="0">
                <a:latin typeface="Courier"/>
                <a:cs typeface="Courier"/>
              </a:rPr>
              <a:t>"</a:t>
            </a:r>
            <a:r>
              <a:rPr lang="en-US" sz="1600" dirty="0" smtClean="0">
                <a:latin typeface="Courier"/>
                <a:cs typeface="Courier"/>
              </a:rPr>
              <a:t>&gt;</a:t>
            </a:r>
            <a:r>
              <a:rPr lang="en-US" sz="1600" dirty="0">
                <a:latin typeface="Courier"/>
                <a:cs typeface="Courier"/>
              </a:rPr>
              <a:t>Open Modal&lt;/a&gt;&lt;/p&gt;</a:t>
            </a:r>
          </a:p>
          <a:p>
            <a:r>
              <a:rPr lang="en-US" sz="1600" dirty="0">
                <a:latin typeface="Courier"/>
                <a:cs typeface="Courier"/>
              </a:rPr>
              <a:t>		</a:t>
            </a:r>
          </a:p>
          <a:p>
            <a:r>
              <a:rPr lang="en-US" sz="1600" dirty="0" smtClean="0">
                <a:latin typeface="Courier"/>
                <a:cs typeface="Courier"/>
              </a:rPr>
              <a:t>&lt;</a:t>
            </a:r>
            <a:r>
              <a:rPr lang="en-US" sz="1600" dirty="0">
                <a:latin typeface="Courier"/>
                <a:cs typeface="Courier"/>
              </a:rPr>
              <a:t>div id="search" class="modal" </a:t>
            </a:r>
            <a:r>
              <a:rPr lang="en-US" sz="1600" b="1" dirty="0">
                <a:latin typeface="Courier"/>
                <a:cs typeface="Courier"/>
              </a:rPr>
              <a:t>role="dialog" </a:t>
            </a:r>
            <a:r>
              <a:rPr lang="en-US" sz="1600" dirty="0">
                <a:latin typeface="Courier"/>
                <a:cs typeface="Courier"/>
              </a:rPr>
              <a:t>aria-label="Search" </a:t>
            </a:r>
            <a:r>
              <a:rPr lang="en-US" sz="1600" dirty="0" err="1">
                <a:latin typeface="Courier"/>
                <a:cs typeface="Courier"/>
              </a:rPr>
              <a:t>tabindex</a:t>
            </a:r>
            <a:r>
              <a:rPr lang="en-US" sz="1600" dirty="0" smtClean="0">
                <a:latin typeface="Courier"/>
                <a:cs typeface="Courier"/>
              </a:rPr>
              <a:t>=”-1"</a:t>
            </a:r>
            <a:r>
              <a:rPr lang="en-US" sz="1600" dirty="0"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&lt;</a:t>
            </a:r>
            <a:r>
              <a:rPr lang="en-US" sz="1600" dirty="0">
                <a:latin typeface="Courier"/>
                <a:cs typeface="Courier"/>
              </a:rPr>
              <a:t>form id="</a:t>
            </a:r>
            <a:r>
              <a:rPr lang="en-US" sz="1600" dirty="0" err="1">
                <a:latin typeface="Courier"/>
                <a:cs typeface="Courier"/>
              </a:rPr>
              <a:t>frmSearch</a:t>
            </a:r>
            <a:r>
              <a:rPr lang="en-US" sz="1600" dirty="0">
                <a:latin typeface="Courier"/>
                <a:cs typeface="Courier"/>
              </a:rPr>
              <a:t>" action="/search" method="post"&gt;</a:t>
            </a:r>
          </a:p>
          <a:p>
            <a:r>
              <a:rPr lang="en-US" sz="1600" dirty="0">
                <a:latin typeface="Courier"/>
                <a:cs typeface="Courier"/>
              </a:rPr>
              <a:t>		</a:t>
            </a:r>
            <a:r>
              <a:rPr lang="en-US" sz="1600" dirty="0" smtClean="0">
                <a:latin typeface="Courier"/>
                <a:cs typeface="Courier"/>
              </a:rPr>
              <a:t>&lt;</a:t>
            </a:r>
            <a:r>
              <a:rPr lang="en-US" sz="1600" dirty="0">
                <a:latin typeface="Courier"/>
                <a:cs typeface="Courier"/>
              </a:rPr>
              <a:t>label for="</a:t>
            </a:r>
            <a:r>
              <a:rPr lang="en-US" sz="1600" dirty="0" smtClean="0">
                <a:latin typeface="Courier"/>
                <a:cs typeface="Courier"/>
              </a:rPr>
              <a:t>query”&gt;</a:t>
            </a:r>
            <a:r>
              <a:rPr lang="en-US" sz="1600" dirty="0">
                <a:latin typeface="Courier"/>
                <a:cs typeface="Courier"/>
              </a:rPr>
              <a:t>Enter search terms:&lt;/label&gt;</a:t>
            </a:r>
          </a:p>
          <a:p>
            <a:r>
              <a:rPr lang="en-US" sz="1600" dirty="0">
                <a:latin typeface="Courier"/>
                <a:cs typeface="Courier"/>
              </a:rPr>
              <a:t>		</a:t>
            </a:r>
            <a:r>
              <a:rPr lang="en-US" sz="1600" dirty="0" smtClean="0">
                <a:latin typeface="Courier"/>
                <a:cs typeface="Courier"/>
              </a:rPr>
              <a:t>&lt;</a:t>
            </a:r>
            <a:r>
              <a:rPr lang="en-US" sz="1600" dirty="0">
                <a:latin typeface="Courier"/>
                <a:cs typeface="Courier"/>
              </a:rPr>
              <a:t>input name="query" id="query" type="text" size="35" /&gt;</a:t>
            </a:r>
          </a:p>
          <a:p>
            <a:r>
              <a:rPr lang="en-US" sz="1600" dirty="0">
                <a:latin typeface="Courier"/>
                <a:cs typeface="Courier"/>
              </a:rPr>
              <a:t>		</a:t>
            </a:r>
            <a:r>
              <a:rPr lang="en-US" sz="1600" dirty="0" smtClean="0">
                <a:latin typeface="Courier"/>
                <a:cs typeface="Courier"/>
              </a:rPr>
              <a:t>&lt;</a:t>
            </a:r>
            <a:r>
              <a:rPr lang="en-US" sz="1600" dirty="0">
                <a:latin typeface="Courier"/>
                <a:cs typeface="Courier"/>
              </a:rPr>
              <a:t>button type="submit"&gt;Search&lt;/button&gt;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&lt;</a:t>
            </a:r>
            <a:r>
              <a:rPr lang="en-US" sz="1600" dirty="0">
                <a:latin typeface="Courier"/>
                <a:cs typeface="Courier"/>
              </a:rPr>
              <a:t>/form&gt;</a:t>
            </a:r>
          </a:p>
          <a:p>
            <a:r>
              <a:rPr lang="en-US" sz="1600" dirty="0">
                <a:latin typeface="Courier"/>
                <a:cs typeface="Courier"/>
              </a:rPr>
              <a:t>	&lt;div&gt;&lt;button class="close"&gt;Close&lt;/button&gt;&lt;/div&gt;</a:t>
            </a:r>
          </a:p>
          <a:p>
            <a:r>
              <a:rPr lang="en-US" sz="1600" dirty="0" smtClean="0">
                <a:latin typeface="Courier"/>
                <a:cs typeface="Courier"/>
              </a:rPr>
              <a:t>&lt;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smtClean="0">
                <a:latin typeface="Courier"/>
                <a:cs typeface="Courier"/>
              </a:rPr>
              <a:t>div&gt;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&lt;</a:t>
            </a:r>
            <a:r>
              <a:rPr lang="en-US" sz="1600" dirty="0">
                <a:latin typeface="Courier"/>
                <a:cs typeface="Courier"/>
              </a:rPr>
              <a:t>div id="mask"&gt;&lt;/div</a:t>
            </a:r>
            <a:r>
              <a:rPr lang="en-US" sz="1600" dirty="0" smtClean="0">
                <a:latin typeface="Courier"/>
                <a:cs typeface="Courier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4178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-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3577169"/>
          </a:xfrm>
        </p:spPr>
        <p:txBody>
          <a:bodyPr numCol="2"/>
          <a:lstStyle/>
          <a:p>
            <a:r>
              <a:rPr lang="en-US" sz="1600" dirty="0">
                <a:latin typeface="Courier"/>
                <a:cs typeface="Courier"/>
              </a:rPr>
              <a:t>#mask {</a:t>
            </a:r>
          </a:p>
          <a:p>
            <a:r>
              <a:rPr lang="en-US" sz="1600" dirty="0" smtClean="0">
                <a:latin typeface="Courier"/>
                <a:cs typeface="Courier"/>
              </a:rPr>
              <a:t>  position</a:t>
            </a:r>
            <a:r>
              <a:rPr lang="en-US" sz="1600" dirty="0">
                <a:latin typeface="Courier"/>
                <a:cs typeface="Courier"/>
              </a:rPr>
              <a:t>: absolute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z</a:t>
            </a:r>
            <a:r>
              <a:rPr lang="en-US" sz="1600" dirty="0">
                <a:latin typeface="Courier"/>
                <a:cs typeface="Courier"/>
              </a:rPr>
              <a:t>-index: </a:t>
            </a:r>
            <a:r>
              <a:rPr lang="en-US" sz="1600" dirty="0" smtClean="0">
                <a:latin typeface="Courier"/>
                <a:cs typeface="Courier"/>
              </a:rPr>
              <a:t>100;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background</a:t>
            </a:r>
            <a:r>
              <a:rPr lang="en-US" sz="1600" dirty="0">
                <a:latin typeface="Courier"/>
                <a:cs typeface="Courier"/>
              </a:rPr>
              <a:t>-color: #666;</a:t>
            </a:r>
          </a:p>
          <a:p>
            <a:r>
              <a:rPr lang="en-US" sz="1600" dirty="0" smtClean="0">
                <a:latin typeface="Courier"/>
                <a:cs typeface="Courier"/>
              </a:rPr>
              <a:t>  display</a:t>
            </a:r>
            <a:r>
              <a:rPr lang="en-US" sz="1600" dirty="0">
                <a:latin typeface="Courier"/>
                <a:cs typeface="Courier"/>
              </a:rPr>
              <a:t>: none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top</a:t>
            </a:r>
            <a:r>
              <a:rPr lang="en-US" sz="1600" dirty="0">
                <a:latin typeface="Courier"/>
                <a:cs typeface="Courier"/>
              </a:rPr>
              <a:t>: 0;</a:t>
            </a:r>
          </a:p>
          <a:p>
            <a:r>
              <a:rPr lang="en-US" sz="1600" dirty="0" smtClean="0">
                <a:latin typeface="Courier"/>
                <a:cs typeface="Courier"/>
              </a:rPr>
              <a:t>  left</a:t>
            </a:r>
            <a:r>
              <a:rPr lang="en-US" sz="1600" dirty="0">
                <a:latin typeface="Courier"/>
                <a:cs typeface="Courier"/>
              </a:rPr>
              <a:t>: 0;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-</a:t>
            </a:r>
            <a:r>
              <a:rPr lang="en-US" sz="1600" dirty="0" err="1">
                <a:latin typeface="Courier"/>
                <a:cs typeface="Courier"/>
              </a:rPr>
              <a:t>moz</a:t>
            </a:r>
            <a:r>
              <a:rPr lang="en-US" sz="1600" dirty="0">
                <a:latin typeface="Courier"/>
                <a:cs typeface="Courier"/>
              </a:rPr>
              <a:t>-opacity: 0.8;</a:t>
            </a:r>
          </a:p>
          <a:p>
            <a:r>
              <a:rPr lang="en-US" sz="1600" dirty="0" smtClean="0">
                <a:latin typeface="Courier"/>
                <a:cs typeface="Courier"/>
              </a:rPr>
              <a:t>  opacity</a:t>
            </a:r>
            <a:r>
              <a:rPr lang="en-US" sz="1600" dirty="0">
                <a:latin typeface="Courier"/>
                <a:cs typeface="Courier"/>
              </a:rPr>
              <a:t>: 0.8;</a:t>
            </a: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.modal {</a:t>
            </a:r>
          </a:p>
          <a:p>
            <a:r>
              <a:rPr lang="en-US" sz="1600" dirty="0" smtClean="0">
                <a:latin typeface="Courier"/>
                <a:cs typeface="Courier"/>
              </a:rPr>
              <a:t>  position</a:t>
            </a:r>
            <a:r>
              <a:rPr lang="en-US" sz="1600" dirty="0">
                <a:latin typeface="Courier"/>
                <a:cs typeface="Courier"/>
              </a:rPr>
              <a:t>: fixed;</a:t>
            </a:r>
          </a:p>
          <a:p>
            <a:r>
              <a:rPr lang="en-US" sz="1600" dirty="0" smtClean="0">
                <a:latin typeface="Courier"/>
                <a:cs typeface="Courier"/>
              </a:rPr>
              <a:t>  width</a:t>
            </a:r>
            <a:r>
              <a:rPr lang="en-US" sz="1600" dirty="0">
                <a:latin typeface="Courier"/>
                <a:cs typeface="Courier"/>
              </a:rPr>
              <a:t>: 60%;</a:t>
            </a:r>
          </a:p>
          <a:p>
            <a:r>
              <a:rPr lang="en-US" sz="1600" dirty="0" smtClean="0">
                <a:latin typeface="Courier"/>
                <a:cs typeface="Courier"/>
              </a:rPr>
              <a:t>  max</a:t>
            </a:r>
            <a:r>
              <a:rPr lang="en-US" sz="1600" dirty="0">
                <a:latin typeface="Courier"/>
                <a:cs typeface="Courier"/>
              </a:rPr>
              <a:t>-width: 650px;</a:t>
            </a:r>
          </a:p>
          <a:p>
            <a:r>
              <a:rPr lang="en-US" sz="1600" dirty="0" smtClean="0">
                <a:latin typeface="Courier"/>
                <a:cs typeface="Courier"/>
              </a:rPr>
              <a:t>  min</a:t>
            </a:r>
            <a:r>
              <a:rPr lang="en-US" sz="1600" dirty="0">
                <a:latin typeface="Courier"/>
                <a:cs typeface="Courier"/>
              </a:rPr>
              <a:t>-width: 250px;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b="1" dirty="0" smtClean="0">
                <a:latin typeface="Courier"/>
                <a:cs typeface="Courier"/>
              </a:rPr>
              <a:t>display</a:t>
            </a:r>
            <a:r>
              <a:rPr lang="en-US" sz="1600" b="1" dirty="0">
                <a:latin typeface="Courier"/>
                <a:cs typeface="Courier"/>
              </a:rPr>
              <a:t>: none;</a:t>
            </a:r>
          </a:p>
          <a:p>
            <a:r>
              <a:rPr lang="en-US" sz="1600" dirty="0" smtClean="0">
                <a:latin typeface="Courier"/>
                <a:cs typeface="Courier"/>
              </a:rPr>
              <a:t>  z</a:t>
            </a:r>
            <a:r>
              <a:rPr lang="en-US" sz="1600" dirty="0">
                <a:latin typeface="Courier"/>
                <a:cs typeface="Courier"/>
              </a:rPr>
              <a:t>-index: </a:t>
            </a:r>
            <a:r>
              <a:rPr lang="en-US" sz="1600" dirty="0" smtClean="0">
                <a:latin typeface="Courier"/>
                <a:cs typeface="Courier"/>
              </a:rPr>
              <a:t>101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latin typeface="Courier"/>
                <a:cs typeface="Courier"/>
              </a:rPr>
              <a:t>  padding</a:t>
            </a:r>
            <a:r>
              <a:rPr lang="en-US" sz="1600" dirty="0">
                <a:latin typeface="Courier"/>
                <a:cs typeface="Courier"/>
              </a:rPr>
              <a:t>: 25px;</a:t>
            </a:r>
          </a:p>
          <a:p>
            <a:r>
              <a:rPr lang="en-US" sz="1600" dirty="0" smtClean="0">
                <a:latin typeface="Courier"/>
                <a:cs typeface="Courier"/>
              </a:rPr>
              <a:t>  background</a:t>
            </a:r>
            <a:r>
              <a:rPr lang="en-US" sz="1600" dirty="0">
                <a:latin typeface="Courier"/>
                <a:cs typeface="Courier"/>
              </a:rPr>
              <a:t>-color: #</a:t>
            </a:r>
            <a:r>
              <a:rPr lang="en-US" sz="1600" dirty="0" err="1">
                <a:latin typeface="Courier"/>
                <a:cs typeface="Courier"/>
              </a:rPr>
              <a:t>efefef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latin typeface="Courier"/>
                <a:cs typeface="Courier"/>
              </a:rPr>
              <a:t>}</a:t>
            </a:r>
            <a:endParaRPr lang="en-US" sz="16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8759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- </a:t>
            </a:r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2616101"/>
          </a:xfrm>
        </p:spPr>
        <p:txBody>
          <a:bodyPr/>
          <a:lstStyle/>
          <a:p>
            <a:r>
              <a:rPr lang="en-US" sz="2000" dirty="0" smtClean="0"/>
              <a:t>Initialize for progressive enhancement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1600" dirty="0">
                <a:latin typeface="Courier"/>
                <a:cs typeface="Courier"/>
              </a:rPr>
              <a:t>// Initialize (these </a:t>
            </a:r>
            <a:r>
              <a:rPr lang="en-US" sz="1600" dirty="0" smtClean="0">
                <a:latin typeface="Courier"/>
                <a:cs typeface="Courier"/>
              </a:rPr>
              <a:t>attributes can </a:t>
            </a:r>
            <a:r>
              <a:rPr lang="en-US" sz="1600" dirty="0">
                <a:latin typeface="Courier"/>
                <a:cs typeface="Courier"/>
              </a:rPr>
              <a:t>confuse AT user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// if </a:t>
            </a:r>
            <a:r>
              <a:rPr lang="en-US" sz="1600" dirty="0">
                <a:latin typeface="Courier"/>
                <a:cs typeface="Courier"/>
              </a:rPr>
              <a:t>JS not running)</a:t>
            </a:r>
          </a:p>
          <a:p>
            <a:r>
              <a:rPr lang="en-US" sz="1600" dirty="0">
                <a:latin typeface="Courier"/>
                <a:cs typeface="Courier"/>
              </a:rPr>
              <a:t>$(".</a:t>
            </a:r>
            <a:r>
              <a:rPr lang="en-US" sz="1600" dirty="0" err="1">
                <a:latin typeface="Courier"/>
                <a:cs typeface="Courier"/>
              </a:rPr>
              <a:t>openModal</a:t>
            </a:r>
            <a:r>
              <a:rPr lang="en-US" sz="1600" dirty="0">
                <a:latin typeface="Courier"/>
                <a:cs typeface="Courier"/>
              </a:rPr>
              <a:t>").</a:t>
            </a:r>
            <a:r>
              <a:rPr lang="en-US" sz="1600" dirty="0" err="1">
                <a:latin typeface="Courier"/>
                <a:cs typeface="Courier"/>
              </a:rPr>
              <a:t>attr</a:t>
            </a:r>
            <a:r>
              <a:rPr lang="en-US" sz="1600" dirty="0">
                <a:latin typeface="Courier"/>
                <a:cs typeface="Courier"/>
              </a:rPr>
              <a:t>("</a:t>
            </a:r>
            <a:r>
              <a:rPr lang="en-US" sz="1600" dirty="0" err="1">
                <a:latin typeface="Courier"/>
                <a:cs typeface="Courier"/>
              </a:rPr>
              <a:t>role","button</a:t>
            </a:r>
            <a:r>
              <a:rPr lang="en-US" sz="1600" dirty="0">
                <a:latin typeface="Courier"/>
                <a:cs typeface="Courier"/>
              </a:rPr>
              <a:t>");</a:t>
            </a:r>
          </a:p>
          <a:p>
            <a:r>
              <a:rPr lang="en-US" sz="1600" dirty="0">
                <a:latin typeface="Courier"/>
                <a:cs typeface="Courier"/>
              </a:rPr>
              <a:t>$(".modal").</a:t>
            </a:r>
            <a:r>
              <a:rPr lang="en-US" sz="1600" dirty="0" err="1">
                <a:latin typeface="Courier"/>
                <a:cs typeface="Courier"/>
              </a:rPr>
              <a:t>attr</a:t>
            </a:r>
            <a:r>
              <a:rPr lang="en-US" sz="1600" dirty="0">
                <a:latin typeface="Courier"/>
                <a:cs typeface="Courier"/>
              </a:rPr>
              <a:t>("</a:t>
            </a:r>
            <a:r>
              <a:rPr lang="en-US" sz="1600" dirty="0" err="1">
                <a:latin typeface="Courier"/>
                <a:cs typeface="Courier"/>
              </a:rPr>
              <a:t>role","dialog</a:t>
            </a:r>
            <a:r>
              <a:rPr lang="en-US" sz="1600" dirty="0">
                <a:latin typeface="Courier"/>
                <a:cs typeface="Courier"/>
              </a:rPr>
              <a:t>");</a:t>
            </a:r>
          </a:p>
          <a:p>
            <a:r>
              <a:rPr lang="en-US" sz="1600" dirty="0">
                <a:latin typeface="Courier"/>
                <a:cs typeface="Courier"/>
              </a:rPr>
              <a:t>$(".modal").</a:t>
            </a:r>
            <a:r>
              <a:rPr lang="en-US" sz="1600" dirty="0" err="1">
                <a:latin typeface="Courier"/>
                <a:cs typeface="Courier"/>
              </a:rPr>
              <a:t>css</a:t>
            </a:r>
            <a:r>
              <a:rPr lang="en-US" sz="1600" dirty="0">
                <a:latin typeface="Courier"/>
                <a:cs typeface="Courier"/>
              </a:rPr>
              <a:t>("</a:t>
            </a:r>
            <a:r>
              <a:rPr lang="en-US" sz="1600" dirty="0" err="1">
                <a:latin typeface="Courier"/>
                <a:cs typeface="Courier"/>
              </a:rPr>
              <a:t>display","none</a:t>
            </a:r>
            <a:r>
              <a:rPr lang="en-US" sz="1600" dirty="0">
                <a:latin typeface="Courier"/>
                <a:cs typeface="Courier"/>
              </a:rPr>
              <a:t>")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8759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- </a:t>
            </a:r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4905958"/>
          </a:xfrm>
        </p:spPr>
        <p:txBody>
          <a:bodyPr/>
          <a:lstStyle/>
          <a:p>
            <a:r>
              <a:rPr lang="en-US" sz="2000" dirty="0" smtClean="0"/>
              <a:t>Start listener, get container and control, set size of modal and mask.</a:t>
            </a:r>
          </a:p>
          <a:p>
            <a:endParaRPr lang="en-US" sz="2000" dirty="0" smtClean="0"/>
          </a:p>
          <a:p>
            <a:r>
              <a:rPr lang="en-US" sz="1600" dirty="0" smtClean="0">
                <a:latin typeface="Courier"/>
                <a:cs typeface="Courier"/>
              </a:rPr>
              <a:t>$</a:t>
            </a:r>
            <a:r>
              <a:rPr lang="en-US" sz="1600" dirty="0">
                <a:latin typeface="Courier"/>
                <a:cs typeface="Courier"/>
              </a:rPr>
              <a:t>('a[class=</a:t>
            </a:r>
            <a:r>
              <a:rPr lang="en-US" sz="1600" dirty="0" err="1">
                <a:latin typeface="Courier"/>
                <a:cs typeface="Courier"/>
              </a:rPr>
              <a:t>openModal</a:t>
            </a:r>
            <a:r>
              <a:rPr lang="en-US" sz="1600" dirty="0">
                <a:latin typeface="Courier"/>
                <a:cs typeface="Courier"/>
              </a:rPr>
              <a:t>]').click(function(e) {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e.preventDefault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// Get modal containers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id = $('.modal');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// Remember what opened me to focus when closing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lastFocus</a:t>
            </a:r>
            <a:r>
              <a:rPr lang="en-US" sz="1600" dirty="0">
                <a:latin typeface="Courier"/>
                <a:cs typeface="Courier"/>
              </a:rPr>
              <a:t> = $(this);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// Set size of mask to size of screen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resizeMask</a:t>
            </a:r>
            <a:r>
              <a:rPr lang="en-US" sz="1600" dirty="0">
                <a:latin typeface="Courier"/>
                <a:cs typeface="Courier"/>
              </a:rPr>
              <a:t>()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// Set size and position modal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resizeModal</a:t>
            </a:r>
            <a:r>
              <a:rPr lang="en-US" sz="1600" dirty="0">
                <a:latin typeface="Courier"/>
                <a:cs typeface="Courier"/>
              </a:rPr>
              <a:t>(id)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2331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- </a:t>
            </a:r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0"/>
            <a:ext cx="8274356" cy="4796369"/>
          </a:xfrm>
        </p:spPr>
        <p:txBody>
          <a:bodyPr/>
          <a:lstStyle/>
          <a:p>
            <a:r>
              <a:rPr lang="en-US" sz="2000" dirty="0" smtClean="0"/>
              <a:t>Retain focus within modal.</a:t>
            </a:r>
          </a:p>
          <a:p>
            <a:r>
              <a:rPr lang="en-US" sz="2000" dirty="0" smtClean="0"/>
              <a:t>This is a partial; check out demo for entirety.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/</a:t>
            </a:r>
            <a:r>
              <a:rPr lang="en-US" sz="1400" dirty="0">
                <a:latin typeface="Courier"/>
                <a:cs typeface="Courier"/>
              </a:rPr>
              <a:t>/ Call function to maintain focus within the modal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var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obj</a:t>
            </a:r>
            <a:r>
              <a:rPr lang="en-US" sz="1400" dirty="0">
                <a:latin typeface="Courier"/>
                <a:cs typeface="Courier"/>
              </a:rPr>
              <a:t> = $(this).</a:t>
            </a:r>
            <a:r>
              <a:rPr lang="en-US" sz="1400" dirty="0" err="1">
                <a:latin typeface="Courier"/>
                <a:cs typeface="Courier"/>
              </a:rPr>
              <a:t>attr</a:t>
            </a:r>
            <a:r>
              <a:rPr lang="en-US" sz="1400" dirty="0">
                <a:latin typeface="Courier"/>
                <a:cs typeface="Courier"/>
              </a:rPr>
              <a:t>('</a:t>
            </a:r>
            <a:r>
              <a:rPr lang="en-US" sz="1400" dirty="0" err="1">
                <a:latin typeface="Courier"/>
                <a:cs typeface="Courier"/>
              </a:rPr>
              <a:t>href</a:t>
            </a:r>
            <a:r>
              <a:rPr lang="en-US" sz="1400" dirty="0">
                <a:latin typeface="Courier"/>
                <a:cs typeface="Courier"/>
              </a:rPr>
              <a:t>').replace("/","");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obj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= (</a:t>
            </a:r>
            <a:r>
              <a:rPr lang="en-US" sz="1400" dirty="0" err="1">
                <a:latin typeface="Courier"/>
                <a:cs typeface="Courier"/>
              </a:rPr>
              <a:t>obj.replace</a:t>
            </a:r>
            <a:r>
              <a:rPr lang="en-US" sz="1400" dirty="0">
                <a:latin typeface="Courier"/>
                <a:cs typeface="Courier"/>
              </a:rPr>
              <a:t>("#",""));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var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el = </a:t>
            </a:r>
            <a:r>
              <a:rPr lang="en-US" sz="1400" dirty="0" err="1">
                <a:latin typeface="Courier"/>
                <a:cs typeface="Courier"/>
              </a:rPr>
              <a:t>document.getElementById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obj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keepFocus</a:t>
            </a:r>
            <a:r>
              <a:rPr lang="en-US" sz="1400" dirty="0">
                <a:latin typeface="Courier"/>
                <a:cs typeface="Courier"/>
              </a:rPr>
              <a:t>(el)</a:t>
            </a:r>
            <a:r>
              <a:rPr lang="en-US" sz="1400" dirty="0" smtClean="0">
                <a:latin typeface="Courier"/>
                <a:cs typeface="Courier"/>
              </a:rPr>
              <a:t>;</a:t>
            </a:r>
          </a:p>
          <a:p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/</a:t>
            </a:r>
            <a:r>
              <a:rPr lang="en-US" sz="1400" dirty="0">
                <a:latin typeface="Courier"/>
                <a:cs typeface="Courier"/>
              </a:rPr>
              <a:t>/ Maintain focus within modal</a:t>
            </a:r>
          </a:p>
          <a:p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tabbableElements</a:t>
            </a:r>
            <a:r>
              <a:rPr lang="en-US" sz="1400" dirty="0">
                <a:latin typeface="Courier"/>
                <a:cs typeface="Courier"/>
              </a:rPr>
              <a:t> = 'a[</a:t>
            </a:r>
            <a:r>
              <a:rPr lang="en-US" sz="1400" dirty="0" err="1">
                <a:latin typeface="Courier"/>
                <a:cs typeface="Courier"/>
              </a:rPr>
              <a:t>href</a:t>
            </a:r>
            <a:r>
              <a:rPr lang="en-US" sz="1400" dirty="0">
                <a:latin typeface="Courier"/>
                <a:cs typeface="Courier"/>
              </a:rPr>
              <a:t>], area[</a:t>
            </a:r>
            <a:r>
              <a:rPr lang="en-US" sz="1400" dirty="0" err="1">
                <a:latin typeface="Courier"/>
                <a:cs typeface="Courier"/>
              </a:rPr>
              <a:t>href</a:t>
            </a:r>
            <a:r>
              <a:rPr lang="en-US" sz="1400" dirty="0">
                <a:latin typeface="Courier"/>
                <a:cs typeface="Courier"/>
              </a:rPr>
              <a:t>], </a:t>
            </a:r>
            <a:r>
              <a:rPr lang="en-US" sz="1400" dirty="0" err="1">
                <a:latin typeface="Courier"/>
                <a:cs typeface="Courier"/>
              </a:rPr>
              <a:t>input:not</a:t>
            </a:r>
            <a:r>
              <a:rPr lang="en-US" sz="1400" dirty="0">
                <a:latin typeface="Courier"/>
                <a:cs typeface="Courier"/>
              </a:rPr>
              <a:t>([disabled]),' +</a:t>
            </a:r>
          </a:p>
          <a:p>
            <a:r>
              <a:rPr lang="en-US" sz="1400" dirty="0">
                <a:latin typeface="Courier"/>
                <a:cs typeface="Courier"/>
              </a:rPr>
              <a:t>	'</a:t>
            </a:r>
            <a:r>
              <a:rPr lang="en-US" sz="1400" dirty="0" err="1">
                <a:latin typeface="Courier"/>
                <a:cs typeface="Courier"/>
              </a:rPr>
              <a:t>select:not</a:t>
            </a:r>
            <a:r>
              <a:rPr lang="en-US" sz="1400" dirty="0">
                <a:latin typeface="Courier"/>
                <a:cs typeface="Courier"/>
              </a:rPr>
              <a:t>([disabled]), </a:t>
            </a:r>
            <a:r>
              <a:rPr lang="en-US" sz="1400" dirty="0" err="1">
                <a:latin typeface="Courier"/>
                <a:cs typeface="Courier"/>
              </a:rPr>
              <a:t>textarea:not</a:t>
            </a:r>
            <a:r>
              <a:rPr lang="en-US" sz="1400" dirty="0">
                <a:latin typeface="Courier"/>
                <a:cs typeface="Courier"/>
              </a:rPr>
              <a:t>([disabled]),' +</a:t>
            </a:r>
          </a:p>
          <a:p>
            <a:r>
              <a:rPr lang="en-US" sz="1400" dirty="0">
                <a:latin typeface="Courier"/>
                <a:cs typeface="Courier"/>
              </a:rPr>
              <a:t>	'</a:t>
            </a:r>
            <a:r>
              <a:rPr lang="en-US" sz="1400" dirty="0" err="1">
                <a:latin typeface="Courier"/>
                <a:cs typeface="Courier"/>
              </a:rPr>
              <a:t>button:not</a:t>
            </a:r>
            <a:r>
              <a:rPr lang="en-US" sz="1400" dirty="0">
                <a:latin typeface="Courier"/>
                <a:cs typeface="Courier"/>
              </a:rPr>
              <a:t>([disabled]), </a:t>
            </a:r>
            <a:r>
              <a:rPr lang="en-US" sz="1400" dirty="0" err="1">
                <a:latin typeface="Courier"/>
                <a:cs typeface="Courier"/>
              </a:rPr>
              <a:t>iframe</a:t>
            </a:r>
            <a:r>
              <a:rPr lang="en-US" sz="1400" dirty="0">
                <a:latin typeface="Courier"/>
                <a:cs typeface="Courier"/>
              </a:rPr>
              <a:t>, object, embed, *[</a:t>
            </a:r>
            <a:r>
              <a:rPr lang="en-US" sz="1400" dirty="0" err="1">
                <a:latin typeface="Courier"/>
                <a:cs typeface="Courier"/>
              </a:rPr>
              <a:t>tabindex</a:t>
            </a:r>
            <a:r>
              <a:rPr lang="en-US" sz="1400" dirty="0">
                <a:latin typeface="Courier"/>
                <a:cs typeface="Courier"/>
              </a:rPr>
              <a:t>],' +</a:t>
            </a:r>
          </a:p>
          <a:p>
            <a:r>
              <a:rPr lang="en-US" sz="1400" dirty="0">
                <a:latin typeface="Courier"/>
                <a:cs typeface="Courier"/>
              </a:rPr>
              <a:t>	'*[</a:t>
            </a:r>
            <a:r>
              <a:rPr lang="en-US" sz="1400" dirty="0" err="1">
                <a:latin typeface="Courier"/>
                <a:cs typeface="Courier"/>
              </a:rPr>
              <a:t>contenteditable</a:t>
            </a:r>
            <a:r>
              <a:rPr lang="en-US" sz="1400" dirty="0">
                <a:latin typeface="Courier"/>
                <a:cs typeface="Courier"/>
              </a:rPr>
              <a:t>]';</a:t>
            </a:r>
          </a:p>
          <a:p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 err="1" smtClean="0">
                <a:latin typeface="Courier"/>
                <a:cs typeface="Courier"/>
              </a:rPr>
              <a:t>var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keepFocus</a:t>
            </a:r>
            <a:r>
              <a:rPr lang="en-US" sz="1400" dirty="0">
                <a:latin typeface="Courier"/>
                <a:cs typeface="Courier"/>
              </a:rPr>
              <a:t> = function (context) </a:t>
            </a:r>
            <a:r>
              <a:rPr lang="en-US" sz="1400" dirty="0" smtClean="0">
                <a:latin typeface="Courier"/>
                <a:cs typeface="Courier"/>
              </a:rPr>
              <a:t>{</a:t>
            </a:r>
          </a:p>
          <a:p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allTabbableElements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context.querySelectorAll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tabbableElements</a:t>
            </a:r>
            <a:r>
              <a:rPr lang="en-US" sz="1400" dirty="0">
                <a:latin typeface="Courier"/>
                <a:cs typeface="Courier"/>
              </a:rPr>
              <a:t>);</a:t>
            </a:r>
            <a:endParaRPr lang="en-US" sz="1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9195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- </a:t>
            </a:r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4905958"/>
          </a:xfrm>
        </p:spPr>
        <p:txBody>
          <a:bodyPr/>
          <a:lstStyle/>
          <a:p>
            <a:r>
              <a:rPr lang="en-US" sz="2000" dirty="0" smtClean="0"/>
              <a:t>Provide behavior to close</a:t>
            </a:r>
          </a:p>
          <a:p>
            <a:endParaRPr lang="en-US" sz="2000" dirty="0"/>
          </a:p>
          <a:p>
            <a:r>
              <a:rPr lang="en-US" sz="1600" dirty="0">
                <a:latin typeface="Courier"/>
                <a:cs typeface="Courier"/>
              </a:rPr>
              <a:t>	// Close - if close button is clicked</a:t>
            </a:r>
          </a:p>
          <a:p>
            <a:r>
              <a:rPr lang="en-US" sz="1600" dirty="0">
                <a:latin typeface="Courier"/>
                <a:cs typeface="Courier"/>
              </a:rPr>
              <a:t>	$('.modal .close').click(function (e) {</a:t>
            </a:r>
          </a:p>
          <a:p>
            <a:r>
              <a:rPr lang="en-US" sz="1600" dirty="0">
                <a:latin typeface="Courier"/>
                <a:cs typeface="Courier"/>
              </a:rPr>
              <a:t>		</a:t>
            </a:r>
            <a:r>
              <a:rPr lang="en-US" sz="1600" dirty="0" err="1">
                <a:latin typeface="Courier"/>
                <a:cs typeface="Courier"/>
              </a:rPr>
              <a:t>e.preventDefault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	$('#mask, .modal').hide();</a:t>
            </a:r>
          </a:p>
          <a:p>
            <a:r>
              <a:rPr lang="en-US" sz="1600" dirty="0">
                <a:latin typeface="Courier"/>
                <a:cs typeface="Courier"/>
              </a:rPr>
              <a:t>		</a:t>
            </a:r>
            <a:r>
              <a:rPr lang="en-US" sz="1600" dirty="0" err="1">
                <a:latin typeface="Courier"/>
                <a:cs typeface="Courier"/>
              </a:rPr>
              <a:t>lastFocus.focus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});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// Close - Escape key</a:t>
            </a:r>
          </a:p>
          <a:p>
            <a:r>
              <a:rPr lang="en-US" sz="1600" dirty="0">
                <a:latin typeface="Courier"/>
                <a:cs typeface="Courier"/>
              </a:rPr>
              <a:t>	$(document).on('</a:t>
            </a:r>
            <a:r>
              <a:rPr lang="en-US" sz="1600" dirty="0" err="1">
                <a:latin typeface="Courier"/>
                <a:cs typeface="Courier"/>
              </a:rPr>
              <a:t>keydown</a:t>
            </a:r>
            <a:r>
              <a:rPr lang="en-US" sz="1600" dirty="0">
                <a:latin typeface="Courier"/>
                <a:cs typeface="Courier"/>
              </a:rPr>
              <a:t>', function (e) {</a:t>
            </a:r>
          </a:p>
          <a:p>
            <a:r>
              <a:rPr lang="en-US" sz="1600" dirty="0">
                <a:latin typeface="Courier"/>
                <a:cs typeface="Courier"/>
              </a:rPr>
              <a:t>	    if (</a:t>
            </a:r>
            <a:r>
              <a:rPr lang="en-US" sz="1600" dirty="0" err="1">
                <a:latin typeface="Courier"/>
                <a:cs typeface="Courier"/>
              </a:rPr>
              <a:t>e.keyCode</a:t>
            </a:r>
            <a:r>
              <a:rPr lang="en-US" sz="1600" dirty="0">
                <a:latin typeface="Courier"/>
                <a:cs typeface="Courier"/>
              </a:rPr>
              <a:t> === 27) { // ESC</a:t>
            </a:r>
          </a:p>
          <a:p>
            <a:r>
              <a:rPr lang="en-US" sz="1600" dirty="0">
                <a:latin typeface="Courier"/>
                <a:cs typeface="Courier"/>
              </a:rPr>
              <a:t>			$('#mask, .modal').hide();</a:t>
            </a:r>
          </a:p>
          <a:p>
            <a:r>
              <a:rPr lang="en-US" sz="1600" dirty="0">
                <a:latin typeface="Courier"/>
                <a:cs typeface="Courier"/>
              </a:rPr>
              <a:t>			</a:t>
            </a:r>
            <a:r>
              <a:rPr lang="en-US" sz="1600" dirty="0" err="1">
                <a:latin typeface="Courier"/>
                <a:cs typeface="Courier"/>
              </a:rPr>
              <a:t>lastFocus.focus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    }</a:t>
            </a:r>
          </a:p>
          <a:p>
            <a:r>
              <a:rPr lang="en-US" sz="1600" dirty="0">
                <a:latin typeface="Courier"/>
                <a:cs typeface="Courier"/>
              </a:rPr>
              <a:t>	});</a:t>
            </a:r>
            <a:endParaRPr lang="en-US" sz="16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3154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-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1508105"/>
          </a:xfrm>
        </p:spPr>
        <p:txBody>
          <a:bodyPr/>
          <a:lstStyle/>
          <a:p>
            <a:r>
              <a:rPr lang="en-US" sz="2000" dirty="0" smtClean="0"/>
              <a:t>More stuff: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Resize modal when window </a:t>
            </a:r>
            <a:r>
              <a:rPr lang="en-US" sz="2000" dirty="0" smtClean="0"/>
              <a:t>resized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Transition </a:t>
            </a:r>
            <a:r>
              <a:rPr lang="en-US" sz="2000" dirty="0" smtClean="0"/>
              <a:t>effects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Rainbows and unicorns</a:t>
            </a:r>
            <a:endParaRPr lang="en-US" sz="2000" dirty="0"/>
          </a:p>
        </p:txBody>
      </p:sp>
      <p:pic>
        <p:nvPicPr>
          <p:cNvPr id="4" name="Picture 3" title="Colorful drawing on muscular unicorn with rainbow in 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72" y="3060700"/>
            <a:ext cx="2804428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5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-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2246769"/>
          </a:xfrm>
        </p:spPr>
        <p:txBody>
          <a:bodyPr/>
          <a:lstStyle/>
          <a:p>
            <a:r>
              <a:rPr lang="en-US" sz="2000" dirty="0"/>
              <a:t>Check it out on my </a:t>
            </a:r>
            <a:r>
              <a:rPr lang="en-US" sz="2000" dirty="0" err="1"/>
              <a:t>Dropbox</a:t>
            </a:r>
            <a:r>
              <a:rPr lang="en-US" sz="2000" dirty="0"/>
              <a:t>:</a:t>
            </a:r>
          </a:p>
          <a:p>
            <a:r>
              <a:rPr lang="en-US" sz="2000" dirty="0">
                <a:hlinkClick r:id="rId2"/>
              </a:rPr>
              <a:t>https://db.tt/nhOW4nyw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Fiddle with it!</a:t>
            </a:r>
          </a:p>
          <a:p>
            <a:r>
              <a:rPr lang="en-US" sz="2000" dirty="0">
                <a:hlinkClick r:id="rId3"/>
              </a:rPr>
              <a:t>http://bit.ly/1ixv41E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063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3717942"/>
          </a:xfrm>
        </p:spPr>
        <p:txBody>
          <a:bodyPr/>
          <a:lstStyle/>
          <a:p>
            <a:r>
              <a:rPr lang="en-US" sz="2000" dirty="0" smtClean="0"/>
              <a:t>Shim fix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For some screen readers, there may be </a:t>
            </a:r>
            <a:r>
              <a:rPr lang="en-US" sz="2000" dirty="0" smtClean="0"/>
              <a:t>an issue </a:t>
            </a:r>
            <a:r>
              <a:rPr lang="en-US" sz="2000" dirty="0"/>
              <a:t>with recognizing non</a:t>
            </a:r>
            <a:r>
              <a:rPr lang="en-US" sz="2000" dirty="0" smtClean="0"/>
              <a:t>-focusable content when using dialog and </a:t>
            </a:r>
            <a:r>
              <a:rPr lang="en-US" sz="2000" dirty="0" err="1" smtClean="0"/>
              <a:t>alertdialog</a:t>
            </a:r>
            <a:r>
              <a:rPr lang="en-US" sz="2000" dirty="0" smtClean="0"/>
              <a:t> roles.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Fix below is hacky but works.</a:t>
            </a:r>
            <a:endParaRPr lang="en-US" sz="2000" dirty="0"/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&lt;div id="search" class="modal" role="dialog" aria-label="Search" </a:t>
            </a:r>
            <a:r>
              <a:rPr lang="en-US" dirty="0" err="1">
                <a:latin typeface="Courier"/>
                <a:cs typeface="Courier"/>
              </a:rPr>
              <a:t>tabindex</a:t>
            </a:r>
            <a:r>
              <a:rPr lang="en-US" dirty="0">
                <a:latin typeface="Courier"/>
                <a:cs typeface="Courier"/>
              </a:rPr>
              <a:t>="-1"&gt;</a:t>
            </a:r>
          </a:p>
          <a:p>
            <a:r>
              <a:rPr lang="en-US" dirty="0" smtClean="0">
                <a:latin typeface="Courier"/>
                <a:cs typeface="Courier"/>
              </a:rPr>
              <a:t>  &lt;</a:t>
            </a:r>
            <a:r>
              <a:rPr lang="en-US" dirty="0">
                <a:latin typeface="Courier"/>
                <a:cs typeface="Courier"/>
              </a:rPr>
              <a:t>div role=document </a:t>
            </a:r>
            <a:r>
              <a:rPr lang="en-US" dirty="0" err="1">
                <a:latin typeface="Courier"/>
                <a:cs typeface="Courier"/>
              </a:rPr>
              <a:t>tabindex</a:t>
            </a:r>
            <a:r>
              <a:rPr lang="en-US" dirty="0">
                <a:latin typeface="Courier"/>
                <a:cs typeface="Courier"/>
              </a:rPr>
              <a:t>="0"</a:t>
            </a:r>
            <a:r>
              <a:rPr lang="en-US" dirty="0" smtClean="0">
                <a:latin typeface="Courier"/>
                <a:cs typeface="Courier"/>
              </a:rPr>
              <a:t>&gt;</a:t>
            </a:r>
          </a:p>
          <a:p>
            <a:r>
              <a:rPr lang="en-US" dirty="0" smtClean="0">
                <a:latin typeface="Courier"/>
                <a:cs typeface="Courier"/>
              </a:rPr>
              <a:t>  ...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&lt;/div&gt;</a:t>
            </a:r>
          </a:p>
          <a:p>
            <a:r>
              <a:rPr lang="en-US" dirty="0" smtClean="0">
                <a:latin typeface="Courier"/>
                <a:cs typeface="Courier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09687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4031873"/>
          </a:xfrm>
        </p:spPr>
        <p:txBody>
          <a:bodyPr/>
          <a:lstStyle/>
          <a:p>
            <a:r>
              <a:rPr lang="en-US" sz="2000" dirty="0"/>
              <a:t>PayPal Accessibility Team: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Victor </a:t>
            </a:r>
            <a:r>
              <a:rPr lang="en-US" sz="2000" dirty="0" err="1"/>
              <a:t>Tsaran</a:t>
            </a:r>
            <a:r>
              <a:rPr lang="en-US" sz="2000" dirty="0"/>
              <a:t>, </a:t>
            </a:r>
            <a:r>
              <a:rPr lang="en-US" sz="2000" dirty="0" smtClean="0"/>
              <a:t>Senior Accessibility </a:t>
            </a:r>
            <a:r>
              <a:rPr lang="en-US" sz="2000" dirty="0"/>
              <a:t>Program </a:t>
            </a:r>
            <a:r>
              <a:rPr lang="en-US" sz="2000" dirty="0" err="1" smtClean="0"/>
              <a:t>Mgr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Cathy </a:t>
            </a:r>
            <a:r>
              <a:rPr lang="en-US" sz="2000" dirty="0"/>
              <a:t>O’Connor, Senior Designer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Nawaz Khan, Senior Web Developer (Chennai)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Dennis Lembree, Senior Web </a:t>
            </a:r>
            <a:r>
              <a:rPr lang="en-US" sz="2000" b="1" dirty="0" smtClean="0"/>
              <a:t>Developer</a:t>
            </a:r>
            <a:br>
              <a:rPr lang="en-US" sz="2000" b="1" dirty="0" smtClean="0"/>
            </a:br>
            <a:r>
              <a:rPr lang="en-US" sz="2000" b="1" dirty="0" smtClean="0"/>
              <a:t>@</a:t>
            </a:r>
            <a:r>
              <a:rPr lang="en-US" sz="2000" b="1" dirty="0" err="1" smtClean="0"/>
              <a:t>dennisl</a:t>
            </a:r>
            <a:endParaRPr lang="en-US" sz="20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err="1" smtClean="0"/>
              <a:t>Srinivasu</a:t>
            </a:r>
            <a:r>
              <a:rPr lang="en-US" sz="2000" dirty="0" smtClean="0"/>
              <a:t> </a:t>
            </a:r>
            <a:r>
              <a:rPr lang="en-US" sz="2000" dirty="0" err="1"/>
              <a:t>Chakravarthula</a:t>
            </a:r>
            <a:r>
              <a:rPr lang="en-US" sz="2000" dirty="0"/>
              <a:t>, CQ (Bangalore)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PayPalinclusive</a:t>
            </a:r>
            <a:endParaRPr lang="en-US" sz="2000" dirty="0" smtClean="0"/>
          </a:p>
          <a:p>
            <a:r>
              <a:rPr lang="en-US" sz="2000" dirty="0" err="1" smtClean="0"/>
              <a:t>paypal.com</a:t>
            </a:r>
            <a:r>
              <a:rPr lang="en-US" sz="2000" dirty="0"/>
              <a:t>/inclusive</a:t>
            </a:r>
          </a:p>
          <a:p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770719" y="762000"/>
            <a:ext cx="1916081" cy="5170341"/>
            <a:chOff x="6770719" y="847349"/>
            <a:chExt cx="1916081" cy="51703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7367" y="847349"/>
              <a:ext cx="952500" cy="1219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2976" y="3817876"/>
              <a:ext cx="914400" cy="12161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2400" y="4798490"/>
              <a:ext cx="914400" cy="1219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0719" y="1795621"/>
              <a:ext cx="914400" cy="1219200"/>
            </a:xfrm>
            <a:prstGeom prst="rect">
              <a:avLst/>
            </a:prstGeom>
          </p:spPr>
        </p:pic>
        <p:pic>
          <p:nvPicPr>
            <p:cNvPr id="9" name="Picture 8" descr="CORP_pkhan_MThumb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8175" y="2844796"/>
              <a:ext cx="868365" cy="1157819"/>
            </a:xfrm>
            <a:prstGeom prst="rect">
              <a:avLst/>
            </a:prstGeom>
          </p:spPr>
        </p:pic>
      </p:grpSp>
      <p:pic>
        <p:nvPicPr>
          <p:cNvPr id="11" name="Picture 10" title="twitter icon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7000" y="4191000"/>
            <a:ext cx="509698" cy="4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7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4118051"/>
          </a:xfrm>
        </p:spPr>
        <p:txBody>
          <a:bodyPr/>
          <a:lstStyle/>
          <a:p>
            <a:r>
              <a:rPr lang="en-US" sz="2000" dirty="0" smtClean="0"/>
              <a:t>For </a:t>
            </a:r>
            <a:r>
              <a:rPr lang="en-US" sz="2000" dirty="0" err="1"/>
              <a:t>alertdialog</a:t>
            </a:r>
            <a:r>
              <a:rPr lang="en-US" sz="2000" dirty="0"/>
              <a:t> </a:t>
            </a:r>
            <a:r>
              <a:rPr lang="en-US" sz="2000" dirty="0" smtClean="0"/>
              <a:t>(simple message and button)</a:t>
            </a:r>
          </a:p>
          <a:p>
            <a:endParaRPr lang="en-US" sz="20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&lt;div role="</a:t>
            </a:r>
            <a:r>
              <a:rPr lang="en-US" sz="1600" dirty="0" err="1">
                <a:latin typeface="Courier"/>
                <a:cs typeface="Courier"/>
              </a:rPr>
              <a:t>alertdialog</a:t>
            </a:r>
            <a:r>
              <a:rPr lang="en-US" sz="1600" dirty="0">
                <a:latin typeface="Courier"/>
                <a:cs typeface="Courier"/>
              </a:rPr>
              <a:t>" aria-</a:t>
            </a:r>
            <a:r>
              <a:rPr lang="en-US" sz="1600" dirty="0" err="1">
                <a:latin typeface="Courier"/>
                <a:cs typeface="Courier"/>
              </a:rPr>
              <a:t>labelledby</a:t>
            </a:r>
            <a:r>
              <a:rPr lang="en-US" sz="1600" dirty="0">
                <a:latin typeface="Courier"/>
                <a:cs typeface="Courier"/>
              </a:rPr>
              <a:t>="dialog1Title" aria-</a:t>
            </a:r>
            <a:r>
              <a:rPr lang="en-US" sz="1600" dirty="0" err="1">
                <a:latin typeface="Courier"/>
                <a:cs typeface="Courier"/>
              </a:rPr>
              <a:t>describedby</a:t>
            </a:r>
            <a:r>
              <a:rPr lang="en-US" sz="1600" dirty="0">
                <a:latin typeface="Courier"/>
                <a:cs typeface="Courier"/>
              </a:rPr>
              <a:t>="dialog1Desc"&gt;</a:t>
            </a:r>
          </a:p>
          <a:p>
            <a:r>
              <a:rPr lang="en-US" sz="1600" dirty="0" smtClean="0">
                <a:latin typeface="Courier"/>
                <a:cs typeface="Courier"/>
              </a:rPr>
              <a:t>  &lt;</a:t>
            </a:r>
            <a:r>
              <a:rPr lang="en-US" sz="1600" dirty="0">
                <a:latin typeface="Courier"/>
                <a:cs typeface="Courier"/>
              </a:rPr>
              <a:t>h2 id="dialog1Title"</a:t>
            </a:r>
            <a:r>
              <a:rPr lang="en-US" sz="1600" dirty="0" smtClean="0">
                <a:latin typeface="Courier"/>
                <a:cs typeface="Courier"/>
              </a:rPr>
              <a:t>&gt;Are you sure?&lt;</a:t>
            </a:r>
            <a:r>
              <a:rPr lang="en-US" sz="1600" dirty="0">
                <a:latin typeface="Courier"/>
                <a:cs typeface="Courier"/>
              </a:rPr>
              <a:t>/h2&gt;</a:t>
            </a:r>
          </a:p>
          <a:p>
            <a:r>
              <a:rPr lang="en-US" sz="1600" dirty="0" smtClean="0">
                <a:latin typeface="Courier"/>
                <a:cs typeface="Courier"/>
              </a:rPr>
              <a:t>  &lt;</a:t>
            </a:r>
            <a:r>
              <a:rPr lang="en-US" sz="1600" dirty="0">
                <a:latin typeface="Courier"/>
                <a:cs typeface="Courier"/>
              </a:rPr>
              <a:t>p id="dialog1Desc"</a:t>
            </a:r>
            <a:r>
              <a:rPr lang="en-US" sz="1600" dirty="0" smtClean="0">
                <a:latin typeface="Courier"/>
                <a:cs typeface="Courier"/>
              </a:rPr>
              <a:t>&gt;</a:t>
            </a:r>
            <a:r>
              <a:rPr lang="en-US" sz="1600" dirty="0" err="1" smtClean="0">
                <a:latin typeface="Courier"/>
                <a:cs typeface="Courier"/>
              </a:rPr>
              <a:t>Lorem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err="1" smtClean="0">
                <a:latin typeface="Courier"/>
                <a:cs typeface="Courier"/>
              </a:rPr>
              <a:t>ipsum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is simply dummy text&lt;</a:t>
            </a:r>
            <a:r>
              <a:rPr lang="en-US" sz="1600" dirty="0">
                <a:latin typeface="Courier"/>
                <a:cs typeface="Courier"/>
              </a:rPr>
              <a:t>/p&gt;</a:t>
            </a:r>
          </a:p>
          <a:p>
            <a:r>
              <a:rPr lang="en-US" sz="1600" dirty="0" smtClean="0">
                <a:latin typeface="Courier"/>
                <a:cs typeface="Courier"/>
              </a:rPr>
              <a:t>  &lt;</a:t>
            </a:r>
            <a:r>
              <a:rPr lang="en-US" sz="1600" dirty="0">
                <a:latin typeface="Courier"/>
                <a:cs typeface="Courier"/>
              </a:rPr>
              <a:t>button</a:t>
            </a:r>
            <a:r>
              <a:rPr lang="en-US" sz="1600" dirty="0" smtClean="0">
                <a:latin typeface="Courier"/>
                <a:cs typeface="Courier"/>
              </a:rPr>
              <a:t>&gt;Yes&lt;</a:t>
            </a:r>
            <a:r>
              <a:rPr lang="en-US" sz="1600" dirty="0">
                <a:latin typeface="Courier"/>
                <a:cs typeface="Courier"/>
              </a:rPr>
              <a:t>/button</a:t>
            </a:r>
            <a:r>
              <a:rPr lang="en-US" sz="1600" dirty="0" smtClean="0">
                <a:latin typeface="Courier"/>
                <a:cs typeface="Courier"/>
              </a:rPr>
              <a:t>&gt;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&lt;</a:t>
            </a:r>
            <a:r>
              <a:rPr lang="en-US" sz="1600" dirty="0">
                <a:latin typeface="Courier"/>
                <a:cs typeface="Courier"/>
              </a:rPr>
              <a:t>button</a:t>
            </a:r>
            <a:r>
              <a:rPr lang="en-US" sz="1600" dirty="0" smtClean="0">
                <a:latin typeface="Courier"/>
                <a:cs typeface="Courier"/>
              </a:rPr>
              <a:t>&gt;No&lt;</a:t>
            </a:r>
            <a:r>
              <a:rPr lang="en-US" sz="1600" dirty="0">
                <a:latin typeface="Courier"/>
                <a:cs typeface="Courier"/>
              </a:rPr>
              <a:t>/button</a:t>
            </a:r>
            <a:r>
              <a:rPr lang="en-US" sz="1600" dirty="0" smtClean="0">
                <a:latin typeface="Courier"/>
                <a:cs typeface="Courier"/>
              </a:rPr>
              <a:t>&gt;</a:t>
            </a:r>
          </a:p>
          <a:p>
            <a:r>
              <a:rPr lang="en-US" sz="1600" dirty="0" smtClean="0">
                <a:latin typeface="Courier"/>
                <a:cs typeface="Courier"/>
              </a:rPr>
              <a:t>&lt;</a:t>
            </a:r>
            <a:r>
              <a:rPr lang="en-US" sz="1600" dirty="0">
                <a:latin typeface="Courier"/>
                <a:cs typeface="Courier"/>
              </a:rPr>
              <a:t>/div</a:t>
            </a:r>
            <a:r>
              <a:rPr lang="en-US" sz="1600" dirty="0" smtClean="0">
                <a:latin typeface="Courier"/>
                <a:cs typeface="Courier"/>
              </a:rPr>
              <a:t>&gt;</a:t>
            </a:r>
            <a:endParaRPr lang="en-US" sz="1600" dirty="0">
              <a:latin typeface="Courier"/>
              <a:cs typeface="Courier"/>
            </a:endParaRPr>
          </a:p>
          <a:p>
            <a:endParaRPr lang="en-US" dirty="0" smtClean="0">
              <a:latin typeface="+mn-lt"/>
              <a:cs typeface="Courier"/>
            </a:endParaRPr>
          </a:p>
          <a:p>
            <a:r>
              <a:rPr lang="en-US" dirty="0" smtClean="0">
                <a:latin typeface="+mn-lt"/>
                <a:cs typeface="Courier"/>
              </a:rPr>
              <a:t>More:</a:t>
            </a:r>
          </a:p>
          <a:p>
            <a:r>
              <a:rPr lang="en-US" dirty="0" smtClean="0">
                <a:latin typeface="+mn-lt"/>
                <a:cs typeface="Courier"/>
                <a:hlinkClick r:id="rId2"/>
              </a:rPr>
              <a:t>http</a:t>
            </a:r>
            <a:r>
              <a:rPr lang="en-US" dirty="0">
                <a:latin typeface="+mn-lt"/>
                <a:cs typeface="Courier"/>
                <a:hlinkClick r:id="rId2"/>
              </a:rPr>
              <a:t>://mzl.la/</a:t>
            </a:r>
            <a:r>
              <a:rPr lang="en-US" dirty="0" smtClean="0">
                <a:latin typeface="+mn-lt"/>
                <a:cs typeface="Courier"/>
                <a:hlinkClick r:id="rId2"/>
              </a:rPr>
              <a:t>1ixouZ9</a:t>
            </a:r>
            <a:endParaRPr lang="en-US" dirty="0" smtClean="0">
              <a:latin typeface="+mn-lt"/>
              <a:cs typeface="Courier"/>
            </a:endParaRPr>
          </a:p>
          <a:p>
            <a:endParaRPr lang="en-US" dirty="0" smtClean="0">
              <a:latin typeface="+mn-lt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886200"/>
            <a:ext cx="3098800" cy="21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7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-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3662541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Bootstrap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sz="2000" dirty="0" smtClean="0"/>
              <a:t>Use with PayPal accessibility plugin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sz="2000" dirty="0">
                <a:hlinkClick r:id="rId3"/>
              </a:rPr>
              <a:t>http://paypal.github.io/bootstrap-accessibility-plugin/demo.html#</a:t>
            </a:r>
            <a:r>
              <a:rPr lang="en-US" sz="2000" dirty="0" smtClean="0">
                <a:hlinkClick r:id="rId3"/>
              </a:rPr>
              <a:t>modals</a:t>
            </a:r>
            <a:endParaRPr lang="en-US" sz="2000" dirty="0" smtClean="0"/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sz="2000" dirty="0" smtClean="0"/>
              <a:t>Fixes: </a:t>
            </a:r>
          </a:p>
          <a:p>
            <a:pPr marL="804863" lvl="2" indent="-285750">
              <a:buSzPct val="100000"/>
              <a:buFont typeface="Arial" pitchFamily="34" charset="0"/>
              <a:buChar char="•"/>
            </a:pPr>
            <a:r>
              <a:rPr lang="en-US" sz="2000" dirty="0"/>
              <a:t>Close button now accessible to screen readers</a:t>
            </a:r>
          </a:p>
          <a:p>
            <a:pPr marL="804863" lvl="2" indent="-285750">
              <a:buSzPct val="100000"/>
              <a:buFont typeface="Arial" pitchFamily="34" charset="0"/>
              <a:buChar char="•"/>
            </a:pPr>
            <a:r>
              <a:rPr lang="en-US" sz="2000" dirty="0" smtClean="0"/>
              <a:t>Adds role=document shim</a:t>
            </a:r>
          </a:p>
          <a:p>
            <a:pPr marL="804863" lvl="2" indent="-285750">
              <a:buSzPct val="100000"/>
              <a:buFont typeface="Arial" pitchFamily="34" charset="0"/>
              <a:buChar char="•"/>
            </a:pPr>
            <a:r>
              <a:rPr lang="en-US" sz="2000" dirty="0" smtClean="0"/>
              <a:t>Manages focus after closing</a:t>
            </a:r>
          </a:p>
          <a:p>
            <a:pPr marL="804863" lvl="2" indent="-285750">
              <a:buSzPct val="100000"/>
              <a:buFont typeface="Arial" pitchFamily="34" charset="0"/>
              <a:buChar char="•"/>
            </a:pPr>
            <a:r>
              <a:rPr lang="en-US" sz="2000" dirty="0"/>
              <a:t>R</a:t>
            </a:r>
            <a:r>
              <a:rPr lang="en-US" sz="2000" dirty="0" smtClean="0"/>
              <a:t>eturns focus outline on </a:t>
            </a:r>
            <a:r>
              <a:rPr lang="en-US" sz="2000" dirty="0"/>
              <a:t>close </a:t>
            </a:r>
            <a:r>
              <a:rPr lang="en-US" sz="2000" dirty="0" smtClean="0"/>
              <a:t>button</a:t>
            </a:r>
            <a:endParaRPr lang="en-US" sz="2000" dirty="0"/>
          </a:p>
          <a:p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6201" y="1447800"/>
            <a:ext cx="1447800" cy="12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-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5024969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YUI 3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http://yuilibrary.com/yui/docs/panel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 smtClean="0"/>
              <a:t>Panel widget </a:t>
            </a:r>
            <a:r>
              <a:rPr lang="en-US" dirty="0"/>
              <a:t>with modal attribute</a:t>
            </a:r>
            <a:endParaRPr lang="en-US" dirty="0" smtClean="0"/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 smtClean="0"/>
              <a:t>Lacks ARIA; doesn’t return focus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jQueryUI</a:t>
            </a:r>
            <a:endParaRPr lang="en-US" dirty="0" smtClean="0"/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>
                <a:hlinkClick r:id="rId3"/>
              </a:rPr>
              <a:t>https://jqueryui.com/dialog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 smtClean="0"/>
              <a:t>Works well overall, good API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 smtClean="0"/>
              <a:t>Implementation more sensitive (seen broken many times)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 smtClean="0"/>
              <a:t>Focus placed on close button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jQuery Mobile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>
                <a:hlinkClick r:id="rId4"/>
              </a:rPr>
              <a:t>http://jquerymobile.com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 smtClean="0"/>
              <a:t>Use popup widget; dialog deprecated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 smtClean="0"/>
              <a:t>No ARIA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 smtClean="0"/>
              <a:t>Good focus management</a:t>
            </a:r>
          </a:p>
          <a:p>
            <a:pPr marL="628650" lvl="1" indent="-285750">
              <a:buSzPct val="100000"/>
              <a:buFont typeface="Arial" pitchFamily="34" charset="0"/>
              <a:buChar char="•"/>
            </a:pPr>
            <a:r>
              <a:rPr lang="en-US" dirty="0" smtClean="0"/>
              <a:t>Escape not supported (although primary for mobile)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447800"/>
            <a:ext cx="6350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88" y="4343400"/>
            <a:ext cx="537883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2743200"/>
            <a:ext cx="762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1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889" y="3138927"/>
            <a:ext cx="5731931" cy="523220"/>
          </a:xfrm>
        </p:spPr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8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2246769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My approach isn’t the only way or the best way.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Do what works best for the developer organization (size, skill level).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Do what works best for </a:t>
            </a:r>
            <a:r>
              <a:rPr lang="en-US" sz="2000" dirty="0" smtClean="0"/>
              <a:t>the </a:t>
            </a:r>
            <a:r>
              <a:rPr lang="en-US" sz="2000" dirty="0"/>
              <a:t>use case(s).</a:t>
            </a:r>
            <a:endParaRPr lang="en-US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Assess the amount and type of </a:t>
            </a:r>
            <a:r>
              <a:rPr lang="en-US" sz="2000" dirty="0"/>
              <a:t>content in </a:t>
            </a:r>
            <a:r>
              <a:rPr lang="en-US" sz="2000" dirty="0" smtClean="0"/>
              <a:t>the modal dialog.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Requirements: </a:t>
            </a:r>
            <a:r>
              <a:rPr lang="en-US" sz="2000" dirty="0" smtClean="0"/>
              <a:t>browser support; internal </a:t>
            </a:r>
            <a:r>
              <a:rPr lang="en-US" sz="2000" dirty="0" smtClean="0"/>
              <a:t>or external website?</a:t>
            </a:r>
          </a:p>
          <a:p>
            <a:endParaRPr lang="en-US" sz="2000" dirty="0" smtClean="0"/>
          </a:p>
        </p:txBody>
      </p:sp>
      <p:pic>
        <p:nvPicPr>
          <p:cNvPr id="4" name="Picture 3" title="thinking face carto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416" y="3822700"/>
            <a:ext cx="1567168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4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2246769"/>
          </a:xfrm>
        </p:spPr>
        <p:txBody>
          <a:bodyPr/>
          <a:lstStyle/>
          <a:p>
            <a:r>
              <a:rPr lang="en-US" sz="2000" dirty="0" smtClean="0"/>
              <a:t>A dialog element?!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Yes! In the </a:t>
            </a:r>
            <a:r>
              <a:rPr lang="en-US" sz="2000" dirty="0"/>
              <a:t>W3C HTML 5.1 </a:t>
            </a:r>
            <a:r>
              <a:rPr lang="en-US" sz="2000" dirty="0" smtClean="0"/>
              <a:t>Nightly: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http://bit.ly/</a:t>
            </a:r>
            <a:r>
              <a:rPr lang="en-US" sz="2000" dirty="0" smtClean="0">
                <a:hlinkClick r:id="rId3"/>
              </a:rPr>
              <a:t>1gE6EFd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5" name="Picture 4" title="W3C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295400"/>
            <a:ext cx="914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7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pic>
        <p:nvPicPr>
          <p:cNvPr id="4" name="Picture 3" title="Screen shot of dialog section in W3C HTML 5.1 Night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47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8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4031873"/>
          </a:xfrm>
        </p:spPr>
        <p:txBody>
          <a:bodyPr/>
          <a:lstStyle/>
          <a:p>
            <a:r>
              <a:rPr lang="en-US" sz="2000" dirty="0" smtClean="0"/>
              <a:t>Dialog element demos</a:t>
            </a:r>
          </a:p>
          <a:p>
            <a:endParaRPr lang="en-US" sz="2000" dirty="0"/>
          </a:p>
          <a:p>
            <a:r>
              <a:rPr lang="en-US" sz="2000" dirty="0" smtClean="0"/>
              <a:t>HTML5 Rocks: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http://updates.html5rocks.com/tag/</a:t>
            </a:r>
            <a:r>
              <a:rPr lang="en-US" sz="2000" dirty="0" smtClean="0">
                <a:hlinkClick r:id="rId3"/>
              </a:rPr>
              <a:t>dialog</a:t>
            </a:r>
            <a:endParaRPr lang="en-US" sz="2000" dirty="0" smtClean="0"/>
          </a:p>
          <a:p>
            <a:r>
              <a:rPr lang="en-US" sz="2000" dirty="0">
                <a:hlinkClick r:id="rId4"/>
              </a:rPr>
              <a:t>http://demo.agektmr.com/dialog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New! From CSUN 14 workshop by </a:t>
            </a:r>
            <a:r>
              <a:rPr lang="en-US" sz="2000" dirty="0"/>
              <a:t>The Paciello </a:t>
            </a:r>
            <a:r>
              <a:rPr lang="en-US" sz="2000" dirty="0" smtClean="0"/>
              <a:t>Group: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http://codepen.io/stevef/pen/</a:t>
            </a:r>
            <a:r>
              <a:rPr lang="en-US" sz="2000" dirty="0" smtClean="0">
                <a:hlinkClick r:id="rId5"/>
              </a:rPr>
              <a:t>vDsfz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Requires </a:t>
            </a:r>
            <a:r>
              <a:rPr lang="en-US" sz="2000" dirty="0" smtClean="0"/>
              <a:t>Chrome Canary; </a:t>
            </a:r>
            <a:r>
              <a:rPr lang="en-US" sz="2000" dirty="0"/>
              <a:t>turn on "Enable experimental Web Platform features" in chrome://flags (and restart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421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4278094"/>
          </a:xfrm>
        </p:spPr>
        <p:txBody>
          <a:bodyPr/>
          <a:lstStyle/>
          <a:p>
            <a:r>
              <a:rPr lang="en-US" sz="2000" dirty="0"/>
              <a:t>Incredible Accessible Modal Window, Version 2 </a:t>
            </a:r>
            <a:r>
              <a:rPr lang="en-US" sz="2000" dirty="0" smtClean="0"/>
              <a:t>(Greg </a:t>
            </a:r>
            <a:r>
              <a:rPr lang="en-US" sz="2000" dirty="0"/>
              <a:t>Kraus)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http://bit.ly/</a:t>
            </a:r>
            <a:r>
              <a:rPr lang="en-US" sz="2000" dirty="0" smtClean="0">
                <a:hlinkClick r:id="rId2"/>
              </a:rPr>
              <a:t>1ixzIg6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/>
              <a:t>A Few More Words on Accessible Dialogs/Modals (Hans Christian</a:t>
            </a:r>
            <a:r>
              <a:rPr lang="en-US" sz="2000" dirty="0" smtClean="0"/>
              <a:t>)</a:t>
            </a:r>
          </a:p>
          <a:p>
            <a:r>
              <a:rPr lang="en-US" sz="2000" dirty="0">
                <a:hlinkClick r:id="rId3"/>
              </a:rPr>
              <a:t>http://bit.ly/</a:t>
            </a:r>
            <a:r>
              <a:rPr lang="en-US" sz="2000" dirty="0" smtClean="0">
                <a:hlinkClick r:id="rId3"/>
              </a:rPr>
              <a:t>1gE71iP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Custom-Built Dialogs </a:t>
            </a:r>
            <a:r>
              <a:rPr lang="en-US" sz="2000" dirty="0" smtClean="0"/>
              <a:t>(</a:t>
            </a:r>
            <a:r>
              <a:rPr lang="en-US" sz="2000" dirty="0" err="1" smtClean="0"/>
              <a:t>Gez</a:t>
            </a:r>
            <a:r>
              <a:rPr lang="en-US" sz="2000" dirty="0" smtClean="0"/>
              <a:t> </a:t>
            </a:r>
            <a:r>
              <a:rPr lang="en-US" sz="2000" dirty="0"/>
              <a:t>Lemon)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http://bit.ly/</a:t>
            </a:r>
            <a:r>
              <a:rPr lang="en-US" sz="2000" dirty="0" smtClean="0">
                <a:hlinkClick r:id="rId4"/>
              </a:rPr>
              <a:t>1ixzOVh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Using </a:t>
            </a:r>
            <a:r>
              <a:rPr lang="en-US" sz="2000" dirty="0"/>
              <a:t>the dialog role </a:t>
            </a:r>
            <a:r>
              <a:rPr lang="en-US" sz="2000" dirty="0" smtClean="0"/>
              <a:t>(MDN)</a:t>
            </a:r>
          </a:p>
          <a:p>
            <a:r>
              <a:rPr lang="en-US" sz="2000" dirty="0">
                <a:hlinkClick r:id="rId5"/>
              </a:rPr>
              <a:t>http://mzl.la/</a:t>
            </a:r>
            <a:r>
              <a:rPr lang="en-US" sz="2000" dirty="0" smtClean="0">
                <a:hlinkClick r:id="rId5"/>
              </a:rPr>
              <a:t>1ixzTIk</a:t>
            </a:r>
            <a:endParaRPr lang="en-US" sz="20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0154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5867400"/>
            <a:ext cx="8274356" cy="464641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 smtClean="0">
                <a:solidFill>
                  <a:srgbClr val="212121"/>
                </a:solidFill>
                <a:effectLst/>
                <a:latin typeface="Arial"/>
                <a:ea typeface="+mn-ea"/>
                <a:cs typeface="Arial"/>
              </a:rPr>
              <a:t>@</a:t>
            </a:r>
            <a:r>
              <a:rPr lang="en-US" sz="1800" kern="1200" dirty="0" err="1" smtClean="0">
                <a:solidFill>
                  <a:srgbClr val="212121"/>
                </a:solidFill>
                <a:effectLst/>
                <a:latin typeface="Arial"/>
                <a:ea typeface="+mn-ea"/>
                <a:cs typeface="Arial"/>
              </a:rPr>
              <a:t>PayPalinclusive</a:t>
            </a: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47" r="-21747"/>
          <a:stretch>
            <a:fillRect/>
          </a:stretch>
        </p:blipFill>
        <p:spPr>
          <a:xfrm>
            <a:off x="2847137" y="2057400"/>
            <a:ext cx="3449726" cy="24041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273" y="5855340"/>
            <a:ext cx="509698" cy="4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2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187743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Developer?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Designer?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Other?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From where?</a:t>
            </a:r>
            <a:endParaRPr lang="en-US" sz="2000" dirty="0"/>
          </a:p>
          <a:p>
            <a:endParaRPr lang="en-US" sz="2000" dirty="0" smtClean="0"/>
          </a:p>
        </p:txBody>
      </p:sp>
      <p:pic>
        <p:nvPicPr>
          <p:cNvPr id="5" name="Picture 4" title="Bill Murray: you're aweso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53" y="2362200"/>
            <a:ext cx="291674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889" y="3138927"/>
            <a:ext cx="5731931" cy="523220"/>
          </a:xfrm>
        </p:spPr>
        <p:txBody>
          <a:bodyPr/>
          <a:lstStyle/>
          <a:p>
            <a:r>
              <a:rPr lang="en-US" dirty="0"/>
              <a:t>What's a </a:t>
            </a:r>
            <a:r>
              <a:rPr lang="en-US" dirty="0" smtClean="0"/>
              <a:t>modal Dialog?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6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</a:t>
            </a:r>
            <a:r>
              <a:rPr lang="en-US" dirty="0" smtClean="0"/>
              <a:t>modal Dialog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2985433"/>
          </a:xfrm>
        </p:spPr>
        <p:txBody>
          <a:bodyPr/>
          <a:lstStyle/>
          <a:p>
            <a:r>
              <a:rPr lang="en-US" sz="2000" dirty="0" smtClean="0"/>
              <a:t>Terminology</a:t>
            </a:r>
          </a:p>
          <a:p>
            <a:endParaRPr lang="en-US" sz="2000" dirty="0"/>
          </a:p>
          <a:p>
            <a:r>
              <a:rPr lang="en-US" sz="2000" dirty="0" smtClean="0"/>
              <a:t>Also called: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Lightbox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Overlay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opup window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Other?</a:t>
            </a: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87"/>
          <a:stretch/>
        </p:blipFill>
        <p:spPr>
          <a:xfrm>
            <a:off x="4376028" y="1296957"/>
            <a:ext cx="4506270" cy="23606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400" y="3429000"/>
            <a:ext cx="3505200" cy="2705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132" y="2286000"/>
            <a:ext cx="4966138" cy="2667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2039441"/>
            <a:ext cx="4699000" cy="31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2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</a:t>
            </a:r>
            <a:r>
              <a:rPr lang="en-US" dirty="0" smtClean="0"/>
              <a:t>modal Dialog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3847207"/>
          </a:xfrm>
        </p:spPr>
        <p:txBody>
          <a:bodyPr/>
          <a:lstStyle/>
          <a:p>
            <a:r>
              <a:rPr lang="en-US" sz="2000" dirty="0" smtClean="0"/>
              <a:t>Wikipedia says:</a:t>
            </a:r>
          </a:p>
          <a:p>
            <a:endParaRPr lang="en-US" sz="2000" dirty="0"/>
          </a:p>
          <a:p>
            <a:r>
              <a:rPr lang="en-US" sz="2000" dirty="0" smtClean="0"/>
              <a:t>“In </a:t>
            </a:r>
            <a:r>
              <a:rPr lang="en-US" sz="2000" dirty="0"/>
              <a:t>user interface design, a modal window is a child window that requires users to interact with it before they can return to operating the parent application, thus preventing the workflow on the application main window.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Modal </a:t>
            </a:r>
            <a:r>
              <a:rPr lang="en-US" sz="2000" dirty="0"/>
              <a:t>windows are often called heavy windows or modal dialogs because the window is often used to display a dialog </a:t>
            </a:r>
            <a:r>
              <a:rPr lang="en-US" sz="2000" dirty="0" smtClean="0"/>
              <a:t>box.”</a:t>
            </a:r>
          </a:p>
          <a:p>
            <a:endParaRPr lang="en-US" sz="2000" dirty="0">
              <a:hlinkClick r:id="rId2"/>
            </a:endParaRPr>
          </a:p>
          <a:p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://en.wikipedia.org/wiki/</a:t>
            </a:r>
            <a:r>
              <a:rPr lang="en-US" sz="2000" dirty="0" smtClean="0">
                <a:hlinkClick r:id="rId2"/>
              </a:rPr>
              <a:t>Modal_window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143000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1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modal Dialog?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82" y="1375831"/>
            <a:ext cx="8274356" cy="3908762"/>
          </a:xfrm>
        </p:spPr>
        <p:txBody>
          <a:bodyPr/>
          <a:lstStyle/>
          <a:p>
            <a:r>
              <a:rPr lang="en-US" sz="2000" dirty="0" smtClean="0"/>
              <a:t>WAI says:</a:t>
            </a:r>
          </a:p>
          <a:p>
            <a:endParaRPr lang="en-US" sz="2000" dirty="0"/>
          </a:p>
          <a:p>
            <a:r>
              <a:rPr lang="en-US" sz="2000" dirty="0" smtClean="0"/>
              <a:t>A </a:t>
            </a:r>
            <a:r>
              <a:rPr lang="en-US" sz="2000" b="1" dirty="0" smtClean="0"/>
              <a:t>dialog</a:t>
            </a:r>
            <a:r>
              <a:rPr lang="en-US" sz="2000" dirty="0" smtClean="0"/>
              <a:t> </a:t>
            </a:r>
            <a:r>
              <a:rPr lang="en-US" sz="2000" dirty="0"/>
              <a:t>is an application window that is designed to interrupt the current processing of an application in order to prompt the user to enter information or require a response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A </a:t>
            </a:r>
            <a:r>
              <a:rPr lang="en-US" sz="2000" b="1" dirty="0"/>
              <a:t>modal dialog</a:t>
            </a:r>
            <a:r>
              <a:rPr lang="en-US" sz="2000" dirty="0"/>
              <a:t> is a dialog that takes and </a:t>
            </a:r>
            <a:r>
              <a:rPr lang="en-US" sz="2000" i="1" dirty="0"/>
              <a:t>holds focus</a:t>
            </a:r>
            <a:r>
              <a:rPr lang="en-US" sz="2000" dirty="0"/>
              <a:t> until the dialog is closed or submitted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http://www.w3.org/WAI/PF/aria-practices/#</a:t>
            </a:r>
            <a:r>
              <a:rPr lang="en-US" sz="2000" dirty="0" smtClean="0">
                <a:hlinkClick r:id="rId3"/>
              </a:rPr>
              <a:t>dialog_modal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title="WAI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295400"/>
            <a:ext cx="21558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modal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Picture 5" title="full screen shot of modal dialo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2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ayPal-PPT-template--FINAL 0612">
  <a:themeElements>
    <a:clrScheme name="Custom 1">
      <a:dk1>
        <a:sysClr val="windowText" lastClr="000000"/>
      </a:dk1>
      <a:lt1>
        <a:sysClr val="window" lastClr="FFFFFF"/>
      </a:lt1>
      <a:dk2>
        <a:srgbClr val="535352"/>
      </a:dk2>
      <a:lt2>
        <a:srgbClr val="DDDEDD"/>
      </a:lt2>
      <a:accent1>
        <a:srgbClr val="002B52"/>
      </a:accent1>
      <a:accent2>
        <a:srgbClr val="005A9B"/>
      </a:accent2>
      <a:accent3>
        <a:srgbClr val="59A131"/>
      </a:accent3>
      <a:accent4>
        <a:srgbClr val="B0C123"/>
      </a:accent4>
      <a:accent5>
        <a:srgbClr val="8B181B"/>
      </a:accent5>
      <a:accent6>
        <a:srgbClr val="E57C23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t">
        <a:sp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kern="1200" cap="all" spc="0" normalizeH="0" baseline="0" noProof="0" dirty="0" smtClean="0">
            <a:ln>
              <a:noFill/>
            </a:ln>
            <a:solidFill>
              <a:srgbClr val="0079C1"/>
            </a:solidFill>
            <a:effectLst/>
            <a:uLnTx/>
            <a:uFillTx/>
            <a:latin typeface="Arial"/>
            <a:ea typeface="+mn-ea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PayPal-PPT-template-FINAL-0612</Template>
  <TotalTime>1494</TotalTime>
  <Words>1613</Words>
  <Application>Microsoft Macintosh PowerPoint</Application>
  <PresentationFormat>On-screen Show (4:3)</PresentationFormat>
  <Paragraphs>311</Paragraphs>
  <Slides>39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PayPal-PPT-template--FINAL 0612</vt:lpstr>
      <vt:lpstr>Developing a Web Accessible Modal Dialog</vt:lpstr>
      <vt:lpstr>Agenda</vt:lpstr>
      <vt:lpstr>About Me</vt:lpstr>
      <vt:lpstr>About You</vt:lpstr>
      <vt:lpstr>What's a modal Dialog?</vt:lpstr>
      <vt:lpstr>What's a modal Dialog?</vt:lpstr>
      <vt:lpstr>What's a modal Dialog?</vt:lpstr>
      <vt:lpstr>What's a modal Dialog?</vt:lpstr>
      <vt:lpstr>What's a modal?</vt:lpstr>
      <vt:lpstr>What's a modal Dialog?</vt:lpstr>
      <vt:lpstr>What's a modal Dialog?</vt:lpstr>
      <vt:lpstr>What's a modal Dialog?</vt:lpstr>
      <vt:lpstr>Interaction Patterns</vt:lpstr>
      <vt:lpstr>Interaction Patterns</vt:lpstr>
      <vt:lpstr>Interaction Patterns</vt:lpstr>
      <vt:lpstr>Interaction Patterns</vt:lpstr>
      <vt:lpstr>Interaction Patterns</vt:lpstr>
      <vt:lpstr>Code</vt:lpstr>
      <vt:lpstr>Code</vt:lpstr>
      <vt:lpstr>Code</vt:lpstr>
      <vt:lpstr>Code - HTML</vt:lpstr>
      <vt:lpstr>Code - CSS</vt:lpstr>
      <vt:lpstr>Code - JavaScript</vt:lpstr>
      <vt:lpstr>Code - JavaScript</vt:lpstr>
      <vt:lpstr>Code - JavaScript</vt:lpstr>
      <vt:lpstr>Code - JavaScript</vt:lpstr>
      <vt:lpstr>Code - JavaScript</vt:lpstr>
      <vt:lpstr>Code - Demo</vt:lpstr>
      <vt:lpstr>Code</vt:lpstr>
      <vt:lpstr>Code</vt:lpstr>
      <vt:lpstr>Code - Libraries</vt:lpstr>
      <vt:lpstr>Code - Libraries</vt:lpstr>
      <vt:lpstr>Final Thoughts</vt:lpstr>
      <vt:lpstr>Final Thoughts</vt:lpstr>
      <vt:lpstr>Final Thoughts</vt:lpstr>
      <vt:lpstr>Final Thoughts</vt:lpstr>
      <vt:lpstr>Final Thoughts</vt:lpstr>
      <vt:lpstr>Further Reading</vt:lpstr>
      <vt:lpstr>Questions</vt:lpstr>
    </vt:vector>
  </TitlesOfParts>
  <Company>eBay,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Lembree, Dennis</dc:creator>
  <cp:lastModifiedBy>Lembree, Dennis</cp:lastModifiedBy>
  <cp:revision>282</cp:revision>
  <dcterms:created xsi:type="dcterms:W3CDTF">2012-08-21T20:51:38Z</dcterms:created>
  <dcterms:modified xsi:type="dcterms:W3CDTF">2014-03-20T01:10:01Z</dcterms:modified>
</cp:coreProperties>
</file>